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35" r:id="rId73"/>
    <p:sldId id="338" r:id="rId74"/>
    <p:sldId id="344" r:id="rId75"/>
    <p:sldId id="336" r:id="rId76"/>
    <p:sldId id="341" r:id="rId77"/>
    <p:sldId id="339" r:id="rId78"/>
    <p:sldId id="345" r:id="rId79"/>
  </p:sldIdLst>
  <p:sldSz cx="12192000" cy="6858000"/>
  <p:notesSz cx="6858000" cy="9144000"/>
  <p:embeddedFontLst>
    <p:embeddedFont>
      <p:font typeface="Calibri" panose="020F0502020204030204" pitchFamily="34" charset="0"/>
      <p:regular r:id="rId81"/>
      <p:bold r:id="rId82"/>
      <p:italic r:id="rId83"/>
      <p:boldItalic r:id="rId84"/>
    </p:embeddedFont>
    <p:embeddedFont>
      <p:font typeface="Lato" panose="020F0502020204030203" pitchFamily="34" charset="0"/>
      <p:regular r:id="rId85"/>
      <p:bold r:id="rId86"/>
      <p:italic r:id="rId87"/>
      <p:boldItalic r:id="rId88"/>
    </p:embeddedFont>
    <p:embeddedFont>
      <p:font typeface="Quattrocento Sans" panose="020B0604020202020204" charset="0"/>
      <p:regular r:id="rId89"/>
      <p:bold r:id="rId90"/>
      <p:italic r:id="rId91"/>
      <p:boldItalic r:id="rId92"/>
    </p:embeddedFont>
    <p:embeddedFont>
      <p:font typeface="Raleway" panose="020B0503030101060003"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05" roundtripDataSignature="AMtx7mjR7jOdUeWcDsyvFSFRF39OFy9Hu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2"/>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4.fntdata"/><Relationship Id="rId89"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2.fntdata"/><Relationship Id="rId90" Type="http://schemas.openxmlformats.org/officeDocument/2006/relationships/font" Target="fonts/font10.fntdata"/><Relationship Id="rId95"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5"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SzPts val="1400"/>
              <a:buNone/>
              <a:defRPr sz="882" b="0" i="0" u="none" strike="noStrike" cap="none">
                <a:solidFill>
                  <a:schemeClr val="dk1"/>
                </a:solidFill>
                <a:latin typeface="Quattrocento Sans"/>
                <a:ea typeface="Quattrocento Sans"/>
                <a:cs typeface="Quattrocento Sans"/>
                <a:sym typeface="Quattrocento Sans"/>
              </a:defRPr>
            </a:lvl1pPr>
            <a:lvl2pPr marL="914400" marR="0" lvl="1"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2pPr>
            <a:lvl3pPr marL="1371600" marR="0" lvl="2"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3pPr>
            <a:lvl4pPr marL="1828800" marR="0" lvl="3"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4pPr>
            <a:lvl5pPr marL="2286000" marR="0" lvl="4"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333"/>
              </a:spcBef>
              <a:spcAft>
                <a:spcPts val="0"/>
              </a:spcAft>
              <a:buSzPts val="1400"/>
              <a:buNone/>
              <a:defRPr sz="1176"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Quattrocento Sans"/>
                <a:ea typeface="Quattrocento Sans"/>
                <a:cs typeface="Quattrocento Sans"/>
                <a:sym typeface="Quattrocento Sans"/>
              </a:rPr>
              <a:t>‹#›</a:t>
            </a:fld>
            <a:endParaRPr sz="12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00" name="Google Shape;100;p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02" name="Google Shape;102;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03" name="Google Shape;103;p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213" name="Google Shape;213;p1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0: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15" name="Google Shape;215;p1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216" name="Google Shape;216;p10: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225" name="Google Shape;225;p1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27" name="Google Shape;227;p1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228" name="Google Shape;228;p1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35" name="Google Shape;2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242" name="Google Shape;242;p1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3: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44" name="Google Shape;244;p1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245" name="Google Shape;245;p13: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253" name="Google Shape;253;p1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4: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55" name="Google Shape;255;p1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256" name="Google Shape;256;p14: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Live example , molecular biology, etc. gif file</a:t>
            </a:r>
            <a:endParaRPr/>
          </a:p>
        </p:txBody>
      </p:sp>
      <p:sp>
        <p:nvSpPr>
          <p:cNvPr id="262" name="Google Shape;262;p15: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Live example , molecular biology, etc. gif file</a:t>
            </a:r>
            <a:endParaRPr/>
          </a:p>
        </p:txBody>
      </p:sp>
      <p:sp>
        <p:nvSpPr>
          <p:cNvPr id="270" name="Google Shape;270;p1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Live example , molecular biology, etc. gif file</a:t>
            </a:r>
            <a:endParaRPr/>
          </a:p>
        </p:txBody>
      </p:sp>
      <p:sp>
        <p:nvSpPr>
          <p:cNvPr id="281" name="Google Shape;281;p1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Live example , molecular biology, etc. gif file</a:t>
            </a:r>
            <a:endParaRPr/>
          </a:p>
        </p:txBody>
      </p:sp>
      <p:sp>
        <p:nvSpPr>
          <p:cNvPr id="290" name="Google Shape;290;p18: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298" name="Google Shape;298;p1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9: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00" name="Google Shape;300;p1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01" name="Google Shape;301;p19: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09" name="Google Shape;109;p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11" name="Google Shape;111;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12" name="Google Shape;112;p2: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07" name="Google Shape;307;p2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0: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09" name="Google Shape;309;p2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10" name="Google Shape;310;p20: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17" name="Google Shape;31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24" name="Google Shape;32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30" name="Google Shape;33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36" name="Google Shape;33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43" name="Google Shape;343;p2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25: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45" name="Google Shape;345;p2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46" name="Google Shape;346;p25: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57" name="Google Shape;357;p2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59" name="Google Shape;359;p2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60" name="Google Shape;360;p2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68" name="Google Shape;368;p2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27: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70" name="Google Shape;370;p2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71" name="Google Shape;371;p2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79" name="Google Shape;379;p2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28: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81" name="Google Shape;381;p28: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82" name="Google Shape;382;p28: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88" name="Google Shape;388;p2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29: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90" name="Google Shape;390;p2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91" name="Google Shape;391;p29: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20" name="Google Shape;120;p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2" name="Google Shape;122;p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23" name="Google Shape;123;p3: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99" name="Google Shape;399;p3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30: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01" name="Google Shape;401;p3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402" name="Google Shape;402;p30: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504c8a90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g8504c8a90c_1_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410" name="Google Shape;410;g8504c8a90c_1_8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8504c8a90c_1_88: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12" name="Google Shape;412;g8504c8a90c_1_88: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413" name="Google Shape;413;g8504c8a90c_1_88: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21" name="Google Shape;42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27" name="Google Shape;42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434" name="Google Shape;43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504c8a90c_8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504c8a90c_8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504c8a90c_8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504c8a90c_8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504c8a90c_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8504c8a90c_8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504c8a90c_8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8504c8a90c_8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504c8a90c_8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504c8a90c_8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153" name="Google Shape;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504c8a90c_8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8504c8a90c_8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504c8a90c_8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504c8a90c_8_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8504c8a90c_8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8504c8a90c_8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504c8a90c_8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8504c8a90c_8_1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03" name="Google Shape;50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09" name="Google Shape;50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14" name="Google Shape;51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21" name="Google Shape;52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30" name="Google Shape;53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37" name="Google Shape;53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161" name="Google Shape;1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45" name="Google Shape;54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4" name="Google Shape;55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2" name="Google Shape;56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70" name="Google Shape;57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1" name="Google Shape;58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90" name="Google Shape;59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97" name="Google Shape;59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03" name="Google Shape;60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10" name="Google Shape;61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16" name="Google Shape;61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70" name="Google Shape;170;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72" name="Google Shape;172;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73" name="Google Shape;173;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27" name="Google Shape;62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34" name="Google Shape;634;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41" name="Google Shape;64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49" name="Google Shape;649;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55" name="Google Shape;65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61" name="Google Shape;66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69" name="Google Shape;669;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77" name="Google Shape;67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84" name="Google Shape;68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91" name="Google Shape;69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84" name="Google Shape;184;p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86" name="Google Shape;186;p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87" name="Google Shape;187;p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98" name="Google Shape;698;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705" name="Google Shape;705;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773" name="Google Shape;773;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791" name="Google Shape;791;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09" name="Google Shape;109;p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11" name="Google Shape;111;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12" name="Google Shape;112;p2: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40572833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778" name="Google Shape;778;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811" name="Google Shape;811;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798" name="Google Shape;79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09" name="Google Shape;109;p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11" name="Google Shape;111;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12" name="Google Shape;112;p2: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170518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196" name="Google Shape;1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04" name="Google Shape;2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8504c8a90c_1_4"/>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g8504c8a90c_1_4"/>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8504c8a90c_1_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g8504c8a90c_1_39"/>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8504c8a90c_1_39"/>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g8504c8a90c_1_3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8504c8a90c_1_4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Walkin 3">
  <p:cSld name="2_Walkin 3">
    <p:bg>
      <p:bgPr>
        <a:solidFill>
          <a:schemeClr val="lt1"/>
        </a:solidFill>
        <a:effectLst/>
      </p:bgPr>
    </p:bg>
    <p:spTree>
      <p:nvGrpSpPr>
        <p:cNvPr id="1" name="Shape 54"/>
        <p:cNvGrpSpPr/>
        <p:nvPr/>
      </p:nvGrpSpPr>
      <p:grpSpPr>
        <a:xfrm>
          <a:off x="0" y="0"/>
          <a:ext cx="0" cy="0"/>
          <a:chOff x="0" y="0"/>
          <a:chExt cx="0" cy="0"/>
        </a:xfrm>
      </p:grpSpPr>
      <p:pic>
        <p:nvPicPr>
          <p:cNvPr id="55" name="Google Shape;55;g8504c8a90c_1_45"/>
          <p:cNvPicPr preferRelativeResize="0"/>
          <p:nvPr/>
        </p:nvPicPr>
        <p:blipFill rotWithShape="1">
          <a:blip r:embed="rId2">
            <a:alphaModFix/>
          </a:blip>
          <a:srcRect t="14685" b="-1378"/>
          <a:stretch/>
        </p:blipFill>
        <p:spPr>
          <a:xfrm>
            <a:off x="0" y="1"/>
            <a:ext cx="12192000" cy="3289189"/>
          </a:xfrm>
          <a:prstGeom prst="rect">
            <a:avLst/>
          </a:prstGeom>
          <a:noFill/>
          <a:ln>
            <a:noFill/>
          </a:ln>
        </p:spPr>
      </p:pic>
      <p:pic>
        <p:nvPicPr>
          <p:cNvPr id="56" name="Google Shape;56;g8504c8a90c_1_45"/>
          <p:cNvPicPr preferRelativeResize="0"/>
          <p:nvPr/>
        </p:nvPicPr>
        <p:blipFill rotWithShape="1">
          <a:blip r:embed="rId3">
            <a:alphaModFix/>
          </a:blip>
          <a:srcRect/>
          <a:stretch/>
        </p:blipFill>
        <p:spPr>
          <a:xfrm>
            <a:off x="9275233" y="69396"/>
            <a:ext cx="2750057" cy="3065690"/>
          </a:xfrm>
          <a:prstGeom prst="rect">
            <a:avLst/>
          </a:prstGeom>
          <a:noFill/>
          <a:ln>
            <a:noFill/>
          </a:ln>
        </p:spPr>
      </p:pic>
      <p:sp>
        <p:nvSpPr>
          <p:cNvPr id="57" name="Google Shape;57;g8504c8a90c_1_45"/>
          <p:cNvSpPr txBox="1">
            <a:spLocks noGrp="1"/>
          </p:cNvSpPr>
          <p:nvPr>
            <p:ph type="title"/>
          </p:nvPr>
        </p:nvSpPr>
        <p:spPr>
          <a:xfrm>
            <a:off x="584200" y="3962400"/>
            <a:ext cx="10995600" cy="5541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8" name="Google Shape;58;g8504c8a90c_1_45"/>
          <p:cNvSpPr txBox="1">
            <a:spLocks noGrp="1"/>
          </p:cNvSpPr>
          <p:nvPr>
            <p:ph type="body" idx="1"/>
          </p:nvPr>
        </p:nvSpPr>
        <p:spPr>
          <a:xfrm>
            <a:off x="584200" y="4630541"/>
            <a:ext cx="11025300" cy="307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marL="914400" lvl="1" indent="-331469" algn="l" rtl="0">
              <a:lnSpc>
                <a:spcPct val="100000"/>
              </a:lnSpc>
              <a:spcBef>
                <a:spcPts val="360"/>
              </a:spcBef>
              <a:spcAft>
                <a:spcPts val="0"/>
              </a:spcAft>
              <a:buClr>
                <a:schemeClr val="lt1"/>
              </a:buClr>
              <a:buSzPts val="1620"/>
              <a:buChar char="○"/>
              <a:defRPr/>
            </a:lvl2pPr>
            <a:lvl3pPr marL="1371600" lvl="2" indent="-331469" algn="l" rtl="0">
              <a:lnSpc>
                <a:spcPct val="100000"/>
              </a:lnSpc>
              <a:spcBef>
                <a:spcPts val="360"/>
              </a:spcBef>
              <a:spcAft>
                <a:spcPts val="0"/>
              </a:spcAft>
              <a:buClr>
                <a:schemeClr val="lt1"/>
              </a:buClr>
              <a:buSzPts val="1620"/>
              <a:buChar char="■"/>
              <a:defRPr/>
            </a:lvl3pPr>
            <a:lvl4pPr marL="1828800" lvl="3" indent="-331469" algn="l" rtl="0">
              <a:lnSpc>
                <a:spcPct val="100000"/>
              </a:lnSpc>
              <a:spcBef>
                <a:spcPts val="360"/>
              </a:spcBef>
              <a:spcAft>
                <a:spcPts val="0"/>
              </a:spcAft>
              <a:buClr>
                <a:schemeClr val="lt1"/>
              </a:buClr>
              <a:buSzPts val="1620"/>
              <a:buChar char="●"/>
              <a:defRPr/>
            </a:lvl4pPr>
            <a:lvl5pPr marL="2286000" lvl="4" indent="-331470" algn="l" rtl="0">
              <a:lnSpc>
                <a:spcPct val="100000"/>
              </a:lnSpc>
              <a:spcBef>
                <a:spcPts val="360"/>
              </a:spcBef>
              <a:spcAft>
                <a:spcPts val="0"/>
              </a:spcAft>
              <a:buClr>
                <a:schemeClr val="lt1"/>
              </a:buClr>
              <a:buSzPts val="1620"/>
              <a:buChar char="○"/>
              <a:defRPr/>
            </a:lvl5pPr>
            <a:lvl6pPr marL="2743200" lvl="5" indent="-342900" algn="l" rtl="0">
              <a:spcBef>
                <a:spcPts val="360"/>
              </a:spcBef>
              <a:spcAft>
                <a:spcPts val="0"/>
              </a:spcAft>
              <a:buClr>
                <a:schemeClr val="lt1"/>
              </a:buClr>
              <a:buSzPts val="1800"/>
              <a:buChar char="■"/>
              <a:defRPr/>
            </a:lvl6pPr>
            <a:lvl7pPr marL="3200400" lvl="6" indent="-342900" algn="l" rtl="0">
              <a:spcBef>
                <a:spcPts val="2100"/>
              </a:spcBef>
              <a:spcAft>
                <a:spcPts val="0"/>
              </a:spcAft>
              <a:buClr>
                <a:schemeClr val="lt1"/>
              </a:buClr>
              <a:buSzPts val="1800"/>
              <a:buChar char="●"/>
              <a:defRPr/>
            </a:lvl7pPr>
            <a:lvl8pPr marL="3657600" lvl="7" indent="-342900" algn="l" rtl="0">
              <a:spcBef>
                <a:spcPts val="2100"/>
              </a:spcBef>
              <a:spcAft>
                <a:spcPts val="0"/>
              </a:spcAft>
              <a:buClr>
                <a:schemeClr val="lt1"/>
              </a:buClr>
              <a:buSzPts val="1800"/>
              <a:buChar char="○"/>
              <a:defRPr/>
            </a:lvl8pPr>
            <a:lvl9pPr marL="4114800" lvl="8" indent="-342900" algn="l" rtl="0">
              <a:spcBef>
                <a:spcPts val="2100"/>
              </a:spcBef>
              <a:spcAft>
                <a:spcPts val="2100"/>
              </a:spcAft>
              <a:buClr>
                <a:schemeClr val="lt1"/>
              </a:buClr>
              <a:buSzPts val="1800"/>
              <a:buChar char="■"/>
              <a:defRPr/>
            </a:lvl9pPr>
          </a:lstStyle>
          <a:p>
            <a:endParaRPr/>
          </a:p>
        </p:txBody>
      </p:sp>
      <p:pic>
        <p:nvPicPr>
          <p:cNvPr id="59" name="Google Shape;59;g8504c8a90c_1_45"/>
          <p:cNvPicPr preferRelativeResize="0"/>
          <p:nvPr/>
        </p:nvPicPr>
        <p:blipFill rotWithShape="1">
          <a:blip r:embed="rId4">
            <a:alphaModFix/>
          </a:blip>
          <a:srcRect/>
          <a:stretch/>
        </p:blipFill>
        <p:spPr>
          <a:xfrm>
            <a:off x="9576692" y="618000"/>
            <a:ext cx="2003243" cy="2256503"/>
          </a:xfrm>
          <a:prstGeom prst="rect">
            <a:avLst/>
          </a:prstGeom>
          <a:noFill/>
          <a:ln>
            <a:noFill/>
          </a:ln>
        </p:spPr>
      </p:pic>
      <p:pic>
        <p:nvPicPr>
          <p:cNvPr id="60" name="Google Shape;60;g8504c8a90c_1_45"/>
          <p:cNvPicPr preferRelativeResize="0"/>
          <p:nvPr/>
        </p:nvPicPr>
        <p:blipFill rotWithShape="1">
          <a:blip r:embed="rId5">
            <a:alphaModFix/>
          </a:blip>
          <a:srcRect/>
          <a:stretch/>
        </p:blipFill>
        <p:spPr>
          <a:xfrm>
            <a:off x="584200" y="6047831"/>
            <a:ext cx="2437860" cy="2212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1"/>
        <p:cNvGrpSpPr/>
        <p:nvPr/>
      </p:nvGrpSpPr>
      <p:grpSpPr>
        <a:xfrm>
          <a:off x="0" y="0"/>
          <a:ext cx="0" cy="0"/>
          <a:chOff x="0" y="0"/>
          <a:chExt cx="0" cy="0"/>
        </a:xfrm>
      </p:grpSpPr>
      <p:sp>
        <p:nvSpPr>
          <p:cNvPr id="62" name="Google Shape;62;g8504c8a90c_1_52"/>
          <p:cNvSpPr txBox="1">
            <a:spLocks noGrp="1"/>
          </p:cNvSpPr>
          <p:nvPr>
            <p:ph type="title"/>
          </p:nvPr>
        </p:nvSpPr>
        <p:spPr>
          <a:xfrm>
            <a:off x="588263" y="457200"/>
            <a:ext cx="11018400" cy="554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3" name="Google Shape;63;g8504c8a90c_1_52"/>
          <p:cNvSpPr txBox="1">
            <a:spLocks noGrp="1"/>
          </p:cNvSpPr>
          <p:nvPr>
            <p:ph type="body" idx="1"/>
          </p:nvPr>
        </p:nvSpPr>
        <p:spPr>
          <a:xfrm>
            <a:off x="584200" y="1435497"/>
            <a:ext cx="11018400" cy="2308200"/>
          </a:xfrm>
          <a:prstGeom prst="rect">
            <a:avLst/>
          </a:prstGeom>
          <a:noFill/>
          <a:ln>
            <a:noFill/>
          </a:ln>
        </p:spPr>
        <p:txBody>
          <a:bodyPr spcFirstLastPara="1" wrap="square" lIns="0" tIns="0" rIns="0" bIns="0" anchor="t" anchorCtr="0">
            <a:noAutofit/>
          </a:bodyPr>
          <a:lstStyle>
            <a:lvl1pPr marL="457200" lvl="0" indent="-331470" algn="l" rtl="0">
              <a:lnSpc>
                <a:spcPct val="100000"/>
              </a:lnSpc>
              <a:spcBef>
                <a:spcPts val="360"/>
              </a:spcBef>
              <a:spcAft>
                <a:spcPts val="0"/>
              </a:spcAft>
              <a:buClr>
                <a:schemeClr val="dk1"/>
              </a:buClr>
              <a:buSzPts val="1620"/>
              <a:buChar char="●"/>
              <a:defRPr/>
            </a:lvl1pPr>
            <a:lvl2pPr marL="914400" lvl="1" indent="-331469" algn="l" rtl="0">
              <a:lnSpc>
                <a:spcPct val="100000"/>
              </a:lnSpc>
              <a:spcBef>
                <a:spcPts val="360"/>
              </a:spcBef>
              <a:spcAft>
                <a:spcPts val="0"/>
              </a:spcAft>
              <a:buClr>
                <a:schemeClr val="dk1"/>
              </a:buClr>
              <a:buSzPts val="1620"/>
              <a:buChar char="○"/>
              <a:defRPr/>
            </a:lvl2pPr>
            <a:lvl3pPr marL="1371600" lvl="2" indent="-331469" algn="l" rtl="0">
              <a:lnSpc>
                <a:spcPct val="100000"/>
              </a:lnSpc>
              <a:spcBef>
                <a:spcPts val="360"/>
              </a:spcBef>
              <a:spcAft>
                <a:spcPts val="0"/>
              </a:spcAft>
              <a:buClr>
                <a:schemeClr val="dk1"/>
              </a:buClr>
              <a:buSzPts val="1620"/>
              <a:buChar char="■"/>
              <a:defRPr/>
            </a:lvl3pPr>
            <a:lvl4pPr marL="1828800" lvl="3" indent="-331469" algn="l" rtl="0">
              <a:lnSpc>
                <a:spcPct val="100000"/>
              </a:lnSpc>
              <a:spcBef>
                <a:spcPts val="360"/>
              </a:spcBef>
              <a:spcAft>
                <a:spcPts val="0"/>
              </a:spcAft>
              <a:buClr>
                <a:schemeClr val="dk1"/>
              </a:buClr>
              <a:buSzPts val="1620"/>
              <a:buChar char="●"/>
              <a:defRPr/>
            </a:lvl4pPr>
            <a:lvl5pPr marL="2286000" lvl="4" indent="-331470" algn="l" rtl="0">
              <a:lnSpc>
                <a:spcPct val="100000"/>
              </a:lnSpc>
              <a:spcBef>
                <a:spcPts val="360"/>
              </a:spcBef>
              <a:spcAft>
                <a:spcPts val="0"/>
              </a:spcAft>
              <a:buClr>
                <a:schemeClr val="dk1"/>
              </a:buClr>
              <a:buSzPts val="162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2100"/>
              </a:spcBef>
              <a:spcAft>
                <a:spcPts val="0"/>
              </a:spcAft>
              <a:buClr>
                <a:schemeClr val="dk1"/>
              </a:buClr>
              <a:buSzPts val="1800"/>
              <a:buChar char="●"/>
              <a:defRPr/>
            </a:lvl7pPr>
            <a:lvl8pPr marL="3657600" lvl="7" indent="-342900" algn="l" rtl="0">
              <a:spcBef>
                <a:spcPts val="2100"/>
              </a:spcBef>
              <a:spcAft>
                <a:spcPts val="0"/>
              </a:spcAft>
              <a:buClr>
                <a:schemeClr val="dk1"/>
              </a:buClr>
              <a:buSzPts val="1800"/>
              <a:buChar char="○"/>
              <a:defRPr/>
            </a:lvl8pPr>
            <a:lvl9pPr marL="4114800" lvl="8" indent="-342900" algn="l" rtl="0">
              <a:spcBef>
                <a:spcPts val="2100"/>
              </a:spcBef>
              <a:spcAft>
                <a:spcPts val="210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4"/>
        <p:cNvGrpSpPr/>
        <p:nvPr/>
      </p:nvGrpSpPr>
      <p:grpSpPr>
        <a:xfrm>
          <a:off x="0" y="0"/>
          <a:ext cx="0" cy="0"/>
          <a:chOff x="0" y="0"/>
          <a:chExt cx="0" cy="0"/>
        </a:xfrm>
      </p:grpSpPr>
      <p:sp>
        <p:nvSpPr>
          <p:cNvPr id="65" name="Google Shape;65;g8504c8a90c_1_55"/>
          <p:cNvSpPr txBox="1">
            <a:spLocks noGrp="1"/>
          </p:cNvSpPr>
          <p:nvPr>
            <p:ph type="title"/>
          </p:nvPr>
        </p:nvSpPr>
        <p:spPr>
          <a:xfrm>
            <a:off x="588263" y="457200"/>
            <a:ext cx="11018400" cy="554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ideo slide">
  <p:cSld name="Video slide">
    <p:bg>
      <p:bgPr>
        <a:solidFill>
          <a:srgbClr val="E6E6E6"/>
        </a:solidFill>
        <a:effectLst/>
      </p:bgPr>
    </p:bg>
    <p:spTree>
      <p:nvGrpSpPr>
        <p:cNvPr id="1" name="Shape 66"/>
        <p:cNvGrpSpPr/>
        <p:nvPr/>
      </p:nvGrpSpPr>
      <p:grpSpPr>
        <a:xfrm>
          <a:off x="0" y="0"/>
          <a:ext cx="0" cy="0"/>
          <a:chOff x="0" y="0"/>
          <a:chExt cx="0" cy="0"/>
        </a:xfrm>
      </p:grpSpPr>
      <p:sp>
        <p:nvSpPr>
          <p:cNvPr id="67" name="Google Shape;67;g8504c8a90c_1_57"/>
          <p:cNvSpPr txBox="1">
            <a:spLocks noGrp="1"/>
          </p:cNvSpPr>
          <p:nvPr>
            <p:ph type="title"/>
          </p:nvPr>
        </p:nvSpPr>
        <p:spPr>
          <a:xfrm>
            <a:off x="585216" y="3035808"/>
            <a:ext cx="9144000" cy="49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68" name="Google Shape;68;g8504c8a90c_1_57"/>
          <p:cNvPicPr preferRelativeResize="0"/>
          <p:nvPr/>
        </p:nvPicPr>
        <p:blipFill rotWithShape="1">
          <a:blip r:embed="rId2">
            <a:alphaModFix/>
          </a:blip>
          <a:srcRect t="-5185" b="26969"/>
          <a:stretch/>
        </p:blipFill>
        <p:spPr>
          <a:xfrm>
            <a:off x="0" y="3890435"/>
            <a:ext cx="12192000" cy="29675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rgbClr val="E6E6E6"/>
        </a:solidFill>
        <a:effectLst/>
      </p:bgPr>
    </p:bg>
    <p:spTree>
      <p:nvGrpSpPr>
        <p:cNvPr id="1" name="Shape 69"/>
        <p:cNvGrpSpPr/>
        <p:nvPr/>
      </p:nvGrpSpPr>
      <p:grpSpPr>
        <a:xfrm>
          <a:off x="0" y="0"/>
          <a:ext cx="0" cy="0"/>
          <a:chOff x="0" y="0"/>
          <a:chExt cx="0" cy="0"/>
        </a:xfrm>
      </p:grpSpPr>
      <p:sp>
        <p:nvSpPr>
          <p:cNvPr id="70" name="Google Shape;70;g8504c8a90c_1_60"/>
          <p:cNvSpPr txBox="1">
            <a:spLocks noGrp="1"/>
          </p:cNvSpPr>
          <p:nvPr>
            <p:ph type="title"/>
          </p:nvPr>
        </p:nvSpPr>
        <p:spPr>
          <a:xfrm>
            <a:off x="585216" y="3035808"/>
            <a:ext cx="9144000" cy="49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71" name="Google Shape;71;g8504c8a90c_1_60"/>
          <p:cNvPicPr preferRelativeResize="0"/>
          <p:nvPr/>
        </p:nvPicPr>
        <p:blipFill rotWithShape="1">
          <a:blip r:embed="rId2">
            <a:alphaModFix/>
          </a:blip>
          <a:srcRect t="-5185" b="26969"/>
          <a:stretch/>
        </p:blipFill>
        <p:spPr>
          <a:xfrm>
            <a:off x="0" y="3890435"/>
            <a:ext cx="12192000" cy="29675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Section Title">
  <p:cSld name="1_Section Title">
    <p:bg>
      <p:bgPr>
        <a:solidFill>
          <a:srgbClr val="E6E6E6"/>
        </a:solidFill>
        <a:effectLst/>
      </p:bgPr>
    </p:bg>
    <p:spTree>
      <p:nvGrpSpPr>
        <p:cNvPr id="1" name="Shape 72"/>
        <p:cNvGrpSpPr/>
        <p:nvPr/>
      </p:nvGrpSpPr>
      <p:grpSpPr>
        <a:xfrm>
          <a:off x="0" y="0"/>
          <a:ext cx="0" cy="0"/>
          <a:chOff x="0" y="0"/>
          <a:chExt cx="0" cy="0"/>
        </a:xfrm>
      </p:grpSpPr>
      <p:sp>
        <p:nvSpPr>
          <p:cNvPr id="73" name="Google Shape;73;g8504c8a90c_1_63"/>
          <p:cNvSpPr txBox="1">
            <a:spLocks noGrp="1"/>
          </p:cNvSpPr>
          <p:nvPr>
            <p:ph type="title"/>
          </p:nvPr>
        </p:nvSpPr>
        <p:spPr>
          <a:xfrm>
            <a:off x="585216" y="3035808"/>
            <a:ext cx="9144000" cy="49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74" name="Google Shape;74;g8504c8a90c_1_63"/>
          <p:cNvPicPr preferRelativeResize="0"/>
          <p:nvPr/>
        </p:nvPicPr>
        <p:blipFill rotWithShape="1">
          <a:blip r:embed="rId2">
            <a:alphaModFix/>
          </a:blip>
          <a:srcRect t="-5185" b="26969"/>
          <a:stretch/>
        </p:blipFill>
        <p:spPr>
          <a:xfrm>
            <a:off x="0" y="3890435"/>
            <a:ext cx="12192000" cy="29675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2">
  <p:cSld name="Blank 2">
    <p:bg>
      <p:bgPr>
        <a:solidFill>
          <a:schemeClr val="lt1"/>
        </a:solidFill>
        <a:effectLst/>
      </p:bgPr>
    </p:bg>
    <p:spTree>
      <p:nvGrpSpPr>
        <p:cNvPr id="1" name="Shape 75"/>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76"/>
        <p:cNvGrpSpPr/>
        <p:nvPr/>
      </p:nvGrpSpPr>
      <p:grpSpPr>
        <a:xfrm>
          <a:off x="0" y="0"/>
          <a:ext cx="0" cy="0"/>
          <a:chOff x="0" y="0"/>
          <a:chExt cx="0" cy="0"/>
        </a:xfrm>
      </p:grpSpPr>
      <p:sp>
        <p:nvSpPr>
          <p:cNvPr id="77" name="Google Shape;77;g8504c8a90c_1_67"/>
          <p:cNvSpPr txBox="1">
            <a:spLocks noGrp="1"/>
          </p:cNvSpPr>
          <p:nvPr>
            <p:ph type="title"/>
          </p:nvPr>
        </p:nvSpPr>
        <p:spPr>
          <a:xfrm>
            <a:off x="588263" y="457200"/>
            <a:ext cx="11018400" cy="554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78" name="Google Shape;78;g8504c8a90c_1_67"/>
          <p:cNvSpPr txBox="1">
            <a:spLocks noGrp="1"/>
          </p:cNvSpPr>
          <p:nvPr>
            <p:ph type="body" idx="1"/>
          </p:nvPr>
        </p:nvSpPr>
        <p:spPr>
          <a:xfrm>
            <a:off x="586390" y="1434370"/>
            <a:ext cx="11018400" cy="2308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60"/>
              </a:spcBef>
              <a:spcAft>
                <a:spcPts val="0"/>
              </a:spcAft>
              <a:buClr>
                <a:schemeClr val="dk1"/>
              </a:buClr>
              <a:buSzPts val="2520"/>
              <a:buNone/>
              <a:defRPr/>
            </a:lvl1pPr>
            <a:lvl2pPr marL="914400" lvl="1" indent="-228600" algn="l" rtl="0">
              <a:lnSpc>
                <a:spcPct val="100000"/>
              </a:lnSpc>
              <a:spcBef>
                <a:spcPts val="400"/>
              </a:spcBef>
              <a:spcAft>
                <a:spcPts val="0"/>
              </a:spcAft>
              <a:buClr>
                <a:schemeClr val="dk1"/>
              </a:buClr>
              <a:buSzPts val="1800"/>
              <a:buNone/>
              <a:defRPr/>
            </a:lvl2pPr>
            <a:lvl3pPr marL="1371600" lvl="2" indent="-228600" algn="l" rtl="0">
              <a:lnSpc>
                <a:spcPct val="100000"/>
              </a:lnSpc>
              <a:spcBef>
                <a:spcPts val="320"/>
              </a:spcBef>
              <a:spcAft>
                <a:spcPts val="0"/>
              </a:spcAft>
              <a:buClr>
                <a:schemeClr val="dk1"/>
              </a:buClr>
              <a:buSzPts val="1440"/>
              <a:buNone/>
              <a:defRPr/>
            </a:lvl3pPr>
            <a:lvl4pPr marL="1828800" lvl="3" indent="-228600" algn="l" rtl="0">
              <a:lnSpc>
                <a:spcPct val="100000"/>
              </a:lnSpc>
              <a:spcBef>
                <a:spcPts val="280"/>
              </a:spcBef>
              <a:spcAft>
                <a:spcPts val="0"/>
              </a:spcAft>
              <a:buClr>
                <a:schemeClr val="dk1"/>
              </a:buClr>
              <a:buSzPts val="1260"/>
              <a:buNone/>
              <a:defRPr/>
            </a:lvl4pPr>
            <a:lvl5pPr marL="2286000" lvl="4" indent="-228600" algn="l" rtl="0">
              <a:lnSpc>
                <a:spcPct val="100000"/>
              </a:lnSpc>
              <a:spcBef>
                <a:spcPts val="280"/>
              </a:spcBef>
              <a:spcAft>
                <a:spcPts val="0"/>
              </a:spcAft>
              <a:buClr>
                <a:schemeClr val="dk1"/>
              </a:buClr>
              <a:buSzPts val="126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2100"/>
              </a:spcBef>
              <a:spcAft>
                <a:spcPts val="0"/>
              </a:spcAft>
              <a:buClr>
                <a:schemeClr val="dk1"/>
              </a:buClr>
              <a:buSzPts val="1800"/>
              <a:buChar char="●"/>
              <a:defRPr/>
            </a:lvl7pPr>
            <a:lvl8pPr marL="3657600" lvl="7" indent="-342900" algn="l" rtl="0">
              <a:spcBef>
                <a:spcPts val="2100"/>
              </a:spcBef>
              <a:spcAft>
                <a:spcPts val="0"/>
              </a:spcAft>
              <a:buClr>
                <a:schemeClr val="dk1"/>
              </a:buClr>
              <a:buSzPts val="1800"/>
              <a:buChar char="○"/>
              <a:defRPr/>
            </a:lvl8pPr>
            <a:lvl9pPr marL="4114800" lvl="8" indent="-342900" algn="l" rtl="0">
              <a:spcBef>
                <a:spcPts val="2100"/>
              </a:spcBef>
              <a:spcAft>
                <a:spcPts val="210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8504c8a90c_1_8"/>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8504c8a90c_1_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ideo slide 2">
  <p:cSld name="Video slide 2">
    <p:spTree>
      <p:nvGrpSpPr>
        <p:cNvPr id="1" name="Shape 82"/>
        <p:cNvGrpSpPr/>
        <p:nvPr/>
      </p:nvGrpSpPr>
      <p:grpSpPr>
        <a:xfrm>
          <a:off x="0" y="0"/>
          <a:ext cx="0" cy="0"/>
          <a:chOff x="0" y="0"/>
          <a:chExt cx="0" cy="0"/>
        </a:xfrm>
      </p:grpSpPr>
      <p:sp>
        <p:nvSpPr>
          <p:cNvPr id="83" name="Google Shape;83;g8504c8a90c_1_73"/>
          <p:cNvSpPr txBox="1">
            <a:spLocks noGrp="1"/>
          </p:cNvSpPr>
          <p:nvPr>
            <p:ph type="title"/>
          </p:nvPr>
        </p:nvSpPr>
        <p:spPr>
          <a:xfrm>
            <a:off x="585216" y="3035808"/>
            <a:ext cx="9144000" cy="49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3600"/>
              <a:buFont typeface="Quattrocento Sans"/>
              <a:buNone/>
              <a:defRPr sz="3600" b="0" cap="none">
                <a:solidFill>
                  <a:schemeClr val="lt1"/>
                </a:solidFill>
                <a:latin typeface="Quattrocento Sans"/>
                <a:ea typeface="Quattrocento Sans"/>
                <a:cs typeface="Quattrocento Sans"/>
                <a:sym typeface="Quattrocento Sa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84" name="Google Shape;84;g8504c8a90c_1_73"/>
          <p:cNvPicPr preferRelativeResize="0"/>
          <p:nvPr/>
        </p:nvPicPr>
        <p:blipFill rotWithShape="1">
          <a:blip r:embed="rId2">
            <a:alphaModFix/>
          </a:blip>
          <a:srcRect t="-6611" b="26277"/>
          <a:stretch/>
        </p:blipFill>
        <p:spPr>
          <a:xfrm>
            <a:off x="0" y="3810000"/>
            <a:ext cx="12192000" cy="30479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mall title - half page">
  <p:cSld name="Small title - half page">
    <p:spTree>
      <p:nvGrpSpPr>
        <p:cNvPr id="1" name="Shape 85"/>
        <p:cNvGrpSpPr/>
        <p:nvPr/>
      </p:nvGrpSpPr>
      <p:grpSpPr>
        <a:xfrm>
          <a:off x="0" y="0"/>
          <a:ext cx="0" cy="0"/>
          <a:chOff x="0" y="0"/>
          <a:chExt cx="0" cy="0"/>
        </a:xfrm>
      </p:grpSpPr>
      <p:sp>
        <p:nvSpPr>
          <p:cNvPr id="86" name="Google Shape;86;g8504c8a90c_1_76"/>
          <p:cNvSpPr txBox="1">
            <a:spLocks noGrp="1"/>
          </p:cNvSpPr>
          <p:nvPr>
            <p:ph type="title"/>
          </p:nvPr>
        </p:nvSpPr>
        <p:spPr>
          <a:xfrm>
            <a:off x="584200" y="457200"/>
            <a:ext cx="5508300" cy="372300"/>
          </a:xfrm>
          <a:prstGeom prst="rect">
            <a:avLst/>
          </a:prstGeom>
          <a:noFill/>
          <a:ln>
            <a:noFill/>
          </a:ln>
        </p:spPr>
        <p:txBody>
          <a:bodyPr spcFirstLastPara="1" wrap="square" lIns="0" tIns="64000" rIns="0" bIns="0" anchor="t" anchorCtr="0">
            <a:noAutofit/>
          </a:bodyPr>
          <a:lstStyle>
            <a:lvl1pPr lvl="0" algn="l" rtl="0">
              <a:lnSpc>
                <a:spcPct val="100000"/>
              </a:lnSpc>
              <a:spcBef>
                <a:spcPts val="0"/>
              </a:spcBef>
              <a:spcAft>
                <a:spcPts val="0"/>
              </a:spcAft>
              <a:buClr>
                <a:schemeClr val="lt1"/>
              </a:buClr>
              <a:buSzPts val="2000"/>
              <a:buFont typeface="Quattrocento Sans"/>
              <a:buNone/>
              <a:defRPr sz="2000">
                <a:latin typeface="Quattrocento Sans"/>
                <a:ea typeface="Quattrocento Sans"/>
                <a:cs typeface="Quattrocento Sans"/>
                <a:sym typeface="Quattrocento Sa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quare Photo ">
  <p:cSld name="Title - Square Photo ">
    <p:spTree>
      <p:nvGrpSpPr>
        <p:cNvPr id="1" name="Shape 87"/>
        <p:cNvGrpSpPr/>
        <p:nvPr/>
      </p:nvGrpSpPr>
      <p:grpSpPr>
        <a:xfrm>
          <a:off x="0" y="0"/>
          <a:ext cx="0" cy="0"/>
          <a:chOff x="0" y="0"/>
          <a:chExt cx="0" cy="0"/>
        </a:xfrm>
      </p:grpSpPr>
      <p:sp>
        <p:nvSpPr>
          <p:cNvPr id="88" name="Google Shape;88;g8504c8a90c_1_78"/>
          <p:cNvSpPr txBox="1">
            <a:spLocks noGrp="1"/>
          </p:cNvSpPr>
          <p:nvPr>
            <p:ph type="title"/>
          </p:nvPr>
        </p:nvSpPr>
        <p:spPr>
          <a:xfrm>
            <a:off x="584200" y="2025650"/>
            <a:ext cx="4161900" cy="1107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chemeClr val="lt1"/>
              </a:buClr>
              <a:buSzPts val="3600"/>
              <a:buFont typeface="Quattrocento Sans"/>
              <a:buNone/>
              <a:defRPr sz="3600" b="0">
                <a:solidFill>
                  <a:schemeClr val="lt1"/>
                </a:solidFill>
                <a:latin typeface="Quattrocento Sans"/>
                <a:ea typeface="Quattrocento Sans"/>
                <a:cs typeface="Quattrocento Sans"/>
                <a:sym typeface="Quattrocento Sa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9" name="Google Shape;89;g8504c8a90c_1_78"/>
          <p:cNvSpPr txBox="1">
            <a:spLocks noGrp="1"/>
          </p:cNvSpPr>
          <p:nvPr>
            <p:ph type="body" idx="1"/>
          </p:nvPr>
        </p:nvSpPr>
        <p:spPr>
          <a:xfrm>
            <a:off x="584200" y="3535541"/>
            <a:ext cx="4162500" cy="307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400"/>
              </a:spcBef>
              <a:spcAft>
                <a:spcPts val="0"/>
              </a:spcAft>
              <a:buClr>
                <a:schemeClr val="lt1"/>
              </a:buClr>
              <a:buSzPts val="1800"/>
              <a:buNone/>
              <a:defRPr sz="2000">
                <a:latin typeface="Quattrocento Sans"/>
                <a:ea typeface="Quattrocento Sans"/>
                <a:cs typeface="Quattrocento Sans"/>
                <a:sym typeface="Quattrocento Sans"/>
              </a:defRPr>
            </a:lvl1pPr>
            <a:lvl2pPr marL="914400" lvl="1" indent="-228600" algn="l" rtl="0">
              <a:lnSpc>
                <a:spcPct val="100000"/>
              </a:lnSpc>
              <a:spcBef>
                <a:spcPts val="400"/>
              </a:spcBef>
              <a:spcAft>
                <a:spcPts val="0"/>
              </a:spcAft>
              <a:buClr>
                <a:schemeClr val="lt1"/>
              </a:buClr>
              <a:buSzPts val="1800"/>
              <a:buNone/>
              <a:defRPr/>
            </a:lvl2pPr>
            <a:lvl3pPr marL="1371600" lvl="2" indent="-228600" algn="l" rtl="0">
              <a:lnSpc>
                <a:spcPct val="100000"/>
              </a:lnSpc>
              <a:spcBef>
                <a:spcPts val="320"/>
              </a:spcBef>
              <a:spcAft>
                <a:spcPts val="0"/>
              </a:spcAft>
              <a:buClr>
                <a:schemeClr val="lt1"/>
              </a:buClr>
              <a:buSzPts val="1440"/>
              <a:buNone/>
              <a:defRPr/>
            </a:lvl3pPr>
            <a:lvl4pPr marL="1828800" lvl="3" indent="-228600" algn="l" rtl="0">
              <a:lnSpc>
                <a:spcPct val="100000"/>
              </a:lnSpc>
              <a:spcBef>
                <a:spcPts val="280"/>
              </a:spcBef>
              <a:spcAft>
                <a:spcPts val="0"/>
              </a:spcAft>
              <a:buClr>
                <a:schemeClr val="lt1"/>
              </a:buClr>
              <a:buSzPts val="1260"/>
              <a:buNone/>
              <a:defRPr/>
            </a:lvl4pPr>
            <a:lvl5pPr marL="2286000" lvl="4" indent="-228600" algn="l" rtl="0">
              <a:lnSpc>
                <a:spcPct val="100000"/>
              </a:lnSpc>
              <a:spcBef>
                <a:spcPts val="280"/>
              </a:spcBef>
              <a:spcAft>
                <a:spcPts val="0"/>
              </a:spcAft>
              <a:buClr>
                <a:schemeClr val="lt1"/>
              </a:buClr>
              <a:buSzPts val="1260"/>
              <a:buNone/>
              <a:defRPr/>
            </a:lvl5pPr>
            <a:lvl6pPr marL="2743200" lvl="5" indent="-342900" algn="l" rtl="0">
              <a:spcBef>
                <a:spcPts val="360"/>
              </a:spcBef>
              <a:spcAft>
                <a:spcPts val="0"/>
              </a:spcAft>
              <a:buClr>
                <a:schemeClr val="lt1"/>
              </a:buClr>
              <a:buSzPts val="1800"/>
              <a:buChar char="■"/>
              <a:defRPr/>
            </a:lvl6pPr>
            <a:lvl7pPr marL="3200400" lvl="6" indent="-342900" algn="l" rtl="0">
              <a:spcBef>
                <a:spcPts val="2100"/>
              </a:spcBef>
              <a:spcAft>
                <a:spcPts val="0"/>
              </a:spcAft>
              <a:buClr>
                <a:schemeClr val="lt1"/>
              </a:buClr>
              <a:buSzPts val="1800"/>
              <a:buChar char="●"/>
              <a:defRPr/>
            </a:lvl7pPr>
            <a:lvl8pPr marL="3657600" lvl="7" indent="-342900" algn="l" rtl="0">
              <a:spcBef>
                <a:spcPts val="2100"/>
              </a:spcBef>
              <a:spcAft>
                <a:spcPts val="0"/>
              </a:spcAft>
              <a:buClr>
                <a:schemeClr val="lt1"/>
              </a:buClr>
              <a:buSzPts val="1800"/>
              <a:buChar char="○"/>
              <a:defRPr/>
            </a:lvl8pPr>
            <a:lvl9pPr marL="4114800" lvl="8" indent="-342900" algn="l" rtl="0">
              <a:spcBef>
                <a:spcPts val="2100"/>
              </a:spcBef>
              <a:spcAft>
                <a:spcPts val="2100"/>
              </a:spcAft>
              <a:buClr>
                <a:schemeClr val="lt1"/>
              </a:buClr>
              <a:buSzPts val="1800"/>
              <a:buChar char="■"/>
              <a:defRPr/>
            </a:lvl9pPr>
          </a:lstStyle>
          <a:p>
            <a:endParaRPr/>
          </a:p>
        </p:txBody>
      </p:sp>
      <p:sp>
        <p:nvSpPr>
          <p:cNvPr id="90" name="Google Shape;90;g8504c8a90c_1_78"/>
          <p:cNvSpPr>
            <a:spLocks noGrp="1"/>
          </p:cNvSpPr>
          <p:nvPr>
            <p:ph type="pic" idx="2"/>
          </p:nvPr>
        </p:nvSpPr>
        <p:spPr>
          <a:xfrm>
            <a:off x="5334000" y="0"/>
            <a:ext cx="6858000" cy="6858000"/>
          </a:xfrm>
          <a:prstGeom prst="rect">
            <a:avLst/>
          </a:prstGeom>
          <a:blipFill rotWithShape="1">
            <a:blip r:embed="rId2">
              <a:alphaModFix/>
            </a:blip>
            <a:stretch>
              <a:fillRect/>
            </a:stretch>
          </a:blipFill>
          <a:ln>
            <a:noFill/>
          </a:ln>
        </p:spPr>
        <p:txBody>
          <a:bodyPr spcFirstLastPara="1" wrap="square" lIns="0" tIns="2011675" rIns="0" bIns="0" anchor="t" anchorCtr="0">
            <a:noAutofit/>
          </a:bodyPr>
          <a:lstStyle>
            <a:lvl1pPr marR="0" lvl="0" algn="ctr" rtl="0">
              <a:lnSpc>
                <a:spcPct val="100000"/>
              </a:lnSpc>
              <a:spcBef>
                <a:spcPts val="320"/>
              </a:spcBef>
              <a:spcAft>
                <a:spcPts val="0"/>
              </a:spcAft>
              <a:buClr>
                <a:srgbClr val="FFFFFF"/>
              </a:buClr>
              <a:buSzPts val="1440"/>
              <a:buFont typeface="Noto Sans Symbols"/>
              <a:buNone/>
              <a:defRPr sz="1600" b="1" i="0" u="none" strike="noStrike" cap="none">
                <a:solidFill>
                  <a:srgbClr val="FFFFFF"/>
                </a:solidFill>
                <a:latin typeface="Quattrocento Sans"/>
                <a:ea typeface="Quattrocento Sans"/>
                <a:cs typeface="Quattrocento Sans"/>
                <a:sym typeface="Quattrocento Sans"/>
              </a:defRPr>
            </a:lvl1pPr>
            <a:lvl2pPr marR="0" lvl="1" algn="l" rtl="0">
              <a:lnSpc>
                <a:spcPct val="100000"/>
              </a:lnSpc>
              <a:spcBef>
                <a:spcPts val="400"/>
              </a:spcBef>
              <a:spcAft>
                <a:spcPts val="0"/>
              </a:spcAft>
              <a:buClr>
                <a:schemeClr val="lt1"/>
              </a:buClr>
              <a:buSzPts val="1800"/>
              <a:buFont typeface="Noto Sans Symbols"/>
              <a:buChar char="·"/>
              <a:defRPr sz="2000" b="0" i="0" u="none" strike="noStrike" cap="none">
                <a:solidFill>
                  <a:schemeClr val="lt1"/>
                </a:solidFill>
                <a:latin typeface="Quattrocento Sans"/>
                <a:ea typeface="Quattrocento Sans"/>
                <a:cs typeface="Quattrocento Sans"/>
                <a:sym typeface="Quattrocento Sans"/>
              </a:defRPr>
            </a:lvl2pPr>
            <a:lvl3pPr marR="0" lvl="2" algn="l" rtl="0">
              <a:lnSpc>
                <a:spcPct val="100000"/>
              </a:lnSpc>
              <a:spcBef>
                <a:spcPts val="320"/>
              </a:spcBef>
              <a:spcAft>
                <a:spcPts val="0"/>
              </a:spcAft>
              <a:buClr>
                <a:schemeClr val="lt1"/>
              </a:buClr>
              <a:buSzPts val="1440"/>
              <a:buFont typeface="Noto Sans Symbols"/>
              <a:buChar char="·"/>
              <a:defRPr sz="1600" b="0" i="0" u="none" strike="noStrike" cap="none">
                <a:solidFill>
                  <a:schemeClr val="lt1"/>
                </a:solidFill>
                <a:latin typeface="Quattrocento Sans"/>
                <a:ea typeface="Quattrocento Sans"/>
                <a:cs typeface="Quattrocento Sans"/>
                <a:sym typeface="Quattrocento Sans"/>
              </a:defRPr>
            </a:lvl3pPr>
            <a:lvl4pPr marR="0" lvl="3" algn="l" rtl="0">
              <a:lnSpc>
                <a:spcPct val="100000"/>
              </a:lnSpc>
              <a:spcBef>
                <a:spcPts val="280"/>
              </a:spcBef>
              <a:spcAft>
                <a:spcPts val="0"/>
              </a:spcAft>
              <a:buClr>
                <a:schemeClr val="lt1"/>
              </a:buClr>
              <a:buSzPts val="1260"/>
              <a:buFont typeface="Noto Sans Symbols"/>
              <a:buChar char="·"/>
              <a:defRPr sz="1400" b="0" i="0" u="none" strike="noStrike" cap="none">
                <a:solidFill>
                  <a:schemeClr val="lt1"/>
                </a:solidFill>
                <a:latin typeface="Quattrocento Sans"/>
                <a:ea typeface="Quattrocento Sans"/>
                <a:cs typeface="Quattrocento Sans"/>
                <a:sym typeface="Quattrocento Sans"/>
              </a:defRPr>
            </a:lvl4pPr>
            <a:lvl5pPr marR="0" lvl="4" algn="l" rtl="0">
              <a:lnSpc>
                <a:spcPct val="100000"/>
              </a:lnSpc>
              <a:spcBef>
                <a:spcPts val="280"/>
              </a:spcBef>
              <a:spcAft>
                <a:spcPts val="0"/>
              </a:spcAft>
              <a:buClr>
                <a:schemeClr val="lt1"/>
              </a:buClr>
              <a:buSzPts val="1260"/>
              <a:buFont typeface="Noto Sans Symbols"/>
              <a:buChar char="·"/>
              <a:defRPr sz="1400" b="0" i="0" u="none" strike="noStrike" cap="none">
                <a:solidFill>
                  <a:schemeClr val="lt1"/>
                </a:solidFill>
                <a:latin typeface="Quattrocento Sans"/>
                <a:ea typeface="Quattrocento Sans"/>
                <a:cs typeface="Quattrocento Sans"/>
                <a:sym typeface="Quattrocento Sans"/>
              </a:defRPr>
            </a:lvl5pPr>
            <a:lvl6pPr marR="0" lvl="5"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6pPr>
            <a:lvl7pPr marR="0" lvl="6"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7pPr>
            <a:lvl8pPr marR="0" lvl="7"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8pPr>
            <a:lvl9pPr marR="0" lvl="8"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9pPr>
          </a:lstStyle>
          <a:p>
            <a:endParaRPr/>
          </a:p>
        </p:txBody>
      </p:sp>
    </p:spTree>
  </p:cSld>
  <p:clrMapOvr>
    <a:masterClrMapping/>
  </p:clrMapOvr>
  <p:transition>
    <p:fade/>
  </p:transition>
  <p:extLst>
    <p:ext uri="{DCECCB84-F9BA-43D5-87BE-67443E8EF086}">
      <p15:sldGuideLst xmlns:p15="http://schemas.microsoft.com/office/powerpoint/2012/main">
        <p15:guide id="1" pos="3360">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3729">
          <p15:clr>
            <a:srgbClr val="C35EA4"/>
          </p15:clr>
        </p15:guide>
        <p15:guide id="6" pos="2993">
          <p15:clr>
            <a:srgbClr val="5ACBF0"/>
          </p15:clr>
        </p15:guide>
        <p15:guide id="7"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with grid">
  <p:cSld name="Title Only with grid">
    <p:spTree>
      <p:nvGrpSpPr>
        <p:cNvPr id="1" name="Shape 95"/>
        <p:cNvGrpSpPr/>
        <p:nvPr/>
      </p:nvGrpSpPr>
      <p:grpSpPr>
        <a:xfrm>
          <a:off x="0" y="0"/>
          <a:ext cx="0" cy="0"/>
          <a:chOff x="0" y="0"/>
          <a:chExt cx="0" cy="0"/>
        </a:xfrm>
      </p:grpSpPr>
      <p:sp>
        <p:nvSpPr>
          <p:cNvPr id="96" name="Google Shape;96;g8504c8a90c_1_86"/>
          <p:cNvSpPr txBox="1">
            <a:spLocks noGrp="1"/>
          </p:cNvSpPr>
          <p:nvPr>
            <p:ph type="title"/>
          </p:nvPr>
        </p:nvSpPr>
        <p:spPr>
          <a:xfrm>
            <a:off x="588263" y="457200"/>
            <a:ext cx="11018400" cy="554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8504c8a90c_1_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8504c8a90c_1_11"/>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g8504c8a90c_1_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8504c8a90c_1_1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g8504c8a90c_1_1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g8504c8a90c_1_1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g8504c8a90c_1_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8504c8a90c_1_2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g8504c8a90c_1_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8504c8a90c_1_23"/>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g8504c8a90c_1_23"/>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g8504c8a90c_1_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8504c8a90c_1_27"/>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g8504c8a90c_1_2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8504c8a90c_1_3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g8504c8a90c_1_30"/>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g8504c8a90c_1_30"/>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g8504c8a90c_1_30"/>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4" name="Google Shape;44;g8504c8a90c_1_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8504c8a90c_1_36"/>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47" name="Google Shape;47;g8504c8a90c_1_3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8504c8a90c_1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g8504c8a90c_1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 name="Google Shape;12;g8504c8a90c_1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9" r:id="rId20"/>
    <p:sldLayoutId id="2147483670" r:id="rId21"/>
    <p:sldLayoutId id="2147483671" r:id="rId22"/>
    <p:sldLayoutId id="2147483673" r:id="rId23"/>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51.gif"/></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9.xml"/><Relationship Id="rId5" Type="http://schemas.openxmlformats.org/officeDocument/2006/relationships/image" Target="../media/image54.gif"/><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9.xml"/><Relationship Id="rId4" Type="http://schemas.openxmlformats.org/officeDocument/2006/relationships/image" Target="../media/image56.gif"/></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58.gif"/></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19.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9.xml"/><Relationship Id="rId4" Type="http://schemas.openxmlformats.org/officeDocument/2006/relationships/image" Target="../media/image78.gi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19.xml"/><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title"/>
          </p:nvPr>
        </p:nvSpPr>
        <p:spPr>
          <a:xfrm>
            <a:off x="584200" y="3962400"/>
            <a:ext cx="10995736" cy="553998"/>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1A1A1A"/>
              </a:buClr>
              <a:buSzPts val="3600"/>
              <a:buFont typeface="Quattrocento Sans"/>
              <a:buNone/>
            </a:pPr>
            <a:r>
              <a:rPr lang="en-US"/>
              <a:t>QPower Quantum Series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0"/>
          <p:cNvSpPr txBox="1">
            <a:spLocks noGrp="1"/>
          </p:cNvSpPr>
          <p:nvPr>
            <p:ph type="title"/>
          </p:nvPr>
        </p:nvSpPr>
        <p:spPr>
          <a:xfrm>
            <a:off x="838201" y="365125"/>
            <a:ext cx="539336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Quattrocento Sans"/>
              <a:buNone/>
            </a:pPr>
            <a:r>
              <a:rPr lang="en-US" sz="4400">
                <a:solidFill>
                  <a:schemeClr val="accent1"/>
                </a:solidFill>
              </a:rPr>
              <a:t>What is a Quantum Computer?</a:t>
            </a:r>
            <a:endParaRPr/>
          </a:p>
        </p:txBody>
      </p:sp>
      <p:sp>
        <p:nvSpPr>
          <p:cNvPr id="219" name="Google Shape;219;p10"/>
          <p:cNvSpPr txBox="1">
            <a:spLocks noGrp="1"/>
          </p:cNvSpPr>
          <p:nvPr>
            <p:ph type="body" idx="4294967295"/>
          </p:nvPr>
        </p:nvSpPr>
        <p:spPr>
          <a:xfrm>
            <a:off x="838200" y="1825625"/>
            <a:ext cx="5393361"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0"/>
              </a:spcBef>
              <a:spcAft>
                <a:spcPts val="0"/>
              </a:spcAft>
              <a:buClr>
                <a:schemeClr val="dk1"/>
              </a:buClr>
              <a:buSzPts val="2340"/>
              <a:buFont typeface="Arial"/>
              <a:buChar char="•"/>
            </a:pPr>
            <a:r>
              <a:rPr lang="en-US" sz="2600">
                <a:solidFill>
                  <a:schemeClr val="dk1"/>
                </a:solidFill>
                <a:latin typeface="Quattrocento Sans"/>
                <a:ea typeface="Quattrocento Sans"/>
                <a:cs typeface="Quattrocento Sans"/>
                <a:sym typeface="Quattrocento Sans"/>
              </a:rPr>
              <a:t>Two quantum states define basic unit of information processing known as Qubits.</a:t>
            </a:r>
            <a:endParaRPr/>
          </a:p>
          <a:p>
            <a:pPr marL="457200" lvl="0" indent="-228600" algn="l" rtl="0">
              <a:lnSpc>
                <a:spcPct val="90000"/>
              </a:lnSpc>
              <a:spcBef>
                <a:spcPts val="520"/>
              </a:spcBef>
              <a:spcAft>
                <a:spcPts val="0"/>
              </a:spcAft>
              <a:buClr>
                <a:schemeClr val="dk1"/>
              </a:buClr>
              <a:buSzPts val="2340"/>
              <a:buFont typeface="Arial"/>
              <a:buChar char="•"/>
            </a:pPr>
            <a:r>
              <a:rPr lang="en-US" sz="2600">
                <a:solidFill>
                  <a:schemeClr val="dk1"/>
                </a:solidFill>
                <a:latin typeface="Quattrocento Sans"/>
                <a:ea typeface="Quattrocento Sans"/>
                <a:cs typeface="Quattrocento Sans"/>
                <a:sym typeface="Quattrocento Sans"/>
              </a:rPr>
              <a:t>Computes Qubits as per Quantum Algorithms.</a:t>
            </a:r>
            <a:endParaRPr/>
          </a:p>
          <a:p>
            <a:pPr marL="457200" lvl="0" indent="-228600" algn="l" rtl="0">
              <a:lnSpc>
                <a:spcPct val="90000"/>
              </a:lnSpc>
              <a:spcBef>
                <a:spcPts val="520"/>
              </a:spcBef>
              <a:spcAft>
                <a:spcPts val="0"/>
              </a:spcAft>
              <a:buClr>
                <a:schemeClr val="dk1"/>
              </a:buClr>
              <a:buSzPts val="2340"/>
              <a:buFont typeface="Arial"/>
              <a:buChar char="•"/>
            </a:pPr>
            <a:r>
              <a:rPr lang="en-US" sz="2600">
                <a:solidFill>
                  <a:schemeClr val="dk1"/>
                </a:solidFill>
                <a:latin typeface="Quattrocento Sans"/>
                <a:ea typeface="Quattrocento Sans"/>
                <a:cs typeface="Quattrocento Sans"/>
                <a:sym typeface="Quattrocento Sans"/>
              </a:rPr>
              <a:t>Information is processed and stored in Quantum States of Matter.</a:t>
            </a:r>
            <a:endParaRPr/>
          </a:p>
          <a:p>
            <a:pPr marL="457200" lvl="0" indent="-228600" algn="l" rtl="0">
              <a:lnSpc>
                <a:spcPct val="90000"/>
              </a:lnSpc>
              <a:spcBef>
                <a:spcPts val="520"/>
              </a:spcBef>
              <a:spcAft>
                <a:spcPts val="0"/>
              </a:spcAft>
              <a:buClr>
                <a:schemeClr val="dk1"/>
              </a:buClr>
              <a:buSzPts val="2340"/>
              <a:buFont typeface="Arial"/>
              <a:buChar char="•"/>
            </a:pPr>
            <a:r>
              <a:rPr lang="en-US" sz="2600">
                <a:solidFill>
                  <a:schemeClr val="dk1"/>
                </a:solidFill>
                <a:latin typeface="Quattrocento Sans"/>
                <a:ea typeface="Quattrocento Sans"/>
                <a:cs typeface="Quattrocento Sans"/>
                <a:sym typeface="Quattrocento Sans"/>
              </a:rPr>
              <a:t>Quantum Computing is in a phase which Classical Computing was in 1990s.</a:t>
            </a:r>
            <a:endParaRPr/>
          </a:p>
        </p:txBody>
      </p:sp>
      <p:pic>
        <p:nvPicPr>
          <p:cNvPr id="220" name="Google Shape;220;p10" descr="https://image.flaticon.com/icons/png/512/648/648030.png"/>
          <p:cNvPicPr preferRelativeResize="0"/>
          <p:nvPr/>
        </p:nvPicPr>
        <p:blipFill rotWithShape="1">
          <a:blip r:embed="rId3">
            <a:alphaModFix/>
          </a:blip>
          <a:srcRect r="5" b="5"/>
          <a:stretch/>
        </p:blipFill>
        <p:spPr>
          <a:xfrm>
            <a:off x="8179947" y="1346636"/>
            <a:ext cx="3011700" cy="3043014"/>
          </a:xfrm>
          <a:custGeom>
            <a:avLst/>
            <a:gdLst/>
            <a:ahLst/>
            <a:cxnLst/>
            <a:rect l="l" t="t" r="r" b="b"/>
            <a:pathLst>
              <a:path w="2663168" h="2663168" extrusionOk="0">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a:noFill/>
          </a:ln>
        </p:spPr>
      </p:pic>
      <p:pic>
        <p:nvPicPr>
          <p:cNvPr id="221" name="Google Shape;221;p10" descr="A close up of a logo&#10;&#10;Description generated with very high confidence"/>
          <p:cNvPicPr preferRelativeResize="0"/>
          <p:nvPr/>
        </p:nvPicPr>
        <p:blipFill rotWithShape="1">
          <a:blip r:embed="rId4">
            <a:alphaModFix/>
          </a:blip>
          <a:srcRect/>
          <a:stretch/>
        </p:blipFill>
        <p:spPr>
          <a:xfrm>
            <a:off x="10945222" y="533708"/>
            <a:ext cx="653997" cy="821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1"/>
          <p:cNvSpPr txBox="1">
            <a:spLocks noGrp="1"/>
          </p:cNvSpPr>
          <p:nvPr>
            <p:ph type="title"/>
          </p:nvPr>
        </p:nvSpPr>
        <p:spPr>
          <a:xfrm>
            <a:off x="1394459" y="125974"/>
            <a:ext cx="94030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Quattrocento Sans"/>
              <a:buNone/>
            </a:pPr>
            <a:r>
              <a:rPr lang="en-US" sz="4400">
                <a:solidFill>
                  <a:schemeClr val="accent1"/>
                </a:solidFill>
              </a:rPr>
              <a:t>Why is a Quantum Computer better?</a:t>
            </a:r>
            <a:endParaRPr/>
          </a:p>
        </p:txBody>
      </p:sp>
      <p:pic>
        <p:nvPicPr>
          <p:cNvPr id="231" name="Google Shape;231;p11" descr="Quantum Computers Explained – Limits Of Human Technology GIF | Gfycat"/>
          <p:cNvPicPr preferRelativeResize="0"/>
          <p:nvPr/>
        </p:nvPicPr>
        <p:blipFill rotWithShape="1">
          <a:blip r:embed="rId3">
            <a:alphaModFix/>
          </a:blip>
          <a:srcRect/>
          <a:stretch/>
        </p:blipFill>
        <p:spPr>
          <a:xfrm>
            <a:off x="2127457" y="1451537"/>
            <a:ext cx="7937085" cy="4571761"/>
          </a:xfrm>
          <a:prstGeom prst="rect">
            <a:avLst/>
          </a:prstGeom>
          <a:noFill/>
          <a:ln>
            <a:noFill/>
          </a:ln>
        </p:spPr>
      </p:pic>
      <p:sp>
        <p:nvSpPr>
          <p:cNvPr id="232" name="Google Shape;232;p11"/>
          <p:cNvSpPr txBox="1"/>
          <p:nvPr/>
        </p:nvSpPr>
        <p:spPr>
          <a:xfrm>
            <a:off x="5478474" y="6185098"/>
            <a:ext cx="4586068"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a:solidFill>
                  <a:schemeClr val="dk1"/>
                </a:solidFill>
                <a:latin typeface="Quattrocento Sans"/>
                <a:ea typeface="Quattrocento Sans"/>
                <a:cs typeface="Quattrocento Sans"/>
                <a:sym typeface="Quattrocento Sans"/>
              </a:rPr>
              <a:t>Parallelism</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2"/>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ctr" rtl="0">
              <a:lnSpc>
                <a:spcPct val="100000"/>
              </a:lnSpc>
              <a:spcBef>
                <a:spcPts val="0"/>
              </a:spcBef>
              <a:spcAft>
                <a:spcPts val="0"/>
              </a:spcAft>
              <a:buClr>
                <a:schemeClr val="lt1"/>
              </a:buClr>
              <a:buSzPts val="5400"/>
              <a:buFont typeface="Quattrocento Sans"/>
              <a:buNone/>
            </a:pPr>
            <a:r>
              <a:rPr lang="en-US" sz="5400">
                <a:solidFill>
                  <a:schemeClr val="lt1"/>
                </a:solidFill>
              </a:rPr>
              <a:t>What is a Quantum Computer</a:t>
            </a:r>
            <a:endParaRPr/>
          </a:p>
        </p:txBody>
      </p:sp>
      <p:pic>
        <p:nvPicPr>
          <p:cNvPr id="238" name="Google Shape;238;p12" descr="Image result for quantum computer gif"/>
          <p:cNvPicPr preferRelativeResize="0"/>
          <p:nvPr/>
        </p:nvPicPr>
        <p:blipFill rotWithShape="1">
          <a:blip r:embed="rId3">
            <a:alphaModFix/>
          </a:blip>
          <a:srcRect/>
          <a:stretch/>
        </p:blipFill>
        <p:spPr>
          <a:xfrm>
            <a:off x="2041450" y="1239462"/>
            <a:ext cx="7804297" cy="43790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3"/>
          <p:cNvSpPr txBox="1">
            <a:spLocks noGrp="1"/>
          </p:cNvSpPr>
          <p:nvPr>
            <p:ph type="title"/>
          </p:nvPr>
        </p:nvSpPr>
        <p:spPr>
          <a:xfrm>
            <a:off x="4965430" y="629268"/>
            <a:ext cx="6586491" cy="12861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Quattrocento Sans"/>
              <a:buNone/>
            </a:pPr>
            <a:r>
              <a:rPr lang="en-US" sz="4400">
                <a:solidFill>
                  <a:schemeClr val="dk1"/>
                </a:solidFill>
              </a:rPr>
              <a:t>What are Qubits?</a:t>
            </a:r>
            <a:endParaRPr/>
          </a:p>
        </p:txBody>
      </p:sp>
      <p:sp>
        <p:nvSpPr>
          <p:cNvPr id="248" name="Google Shape;248;p13"/>
          <p:cNvSpPr txBox="1">
            <a:spLocks noGrp="1"/>
          </p:cNvSpPr>
          <p:nvPr>
            <p:ph type="body" idx="1"/>
          </p:nvPr>
        </p:nvSpPr>
        <p:spPr>
          <a:xfrm>
            <a:off x="4965431" y="2438400"/>
            <a:ext cx="6586489" cy="3785419"/>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0"/>
              </a:spcBef>
              <a:spcAft>
                <a:spcPts val="0"/>
              </a:spcAft>
              <a:buClr>
                <a:schemeClr val="dk1"/>
              </a:buClr>
              <a:buSzPts val="1800"/>
              <a:buFont typeface="Arial"/>
              <a:buChar char="•"/>
            </a:pPr>
            <a:r>
              <a:rPr lang="en-US" sz="2000">
                <a:solidFill>
                  <a:schemeClr val="dk1"/>
                </a:solidFill>
                <a:latin typeface="Quattrocento Sans"/>
                <a:ea typeface="Quattrocento Sans"/>
                <a:cs typeface="Quattrocento Sans"/>
                <a:sym typeface="Quattrocento Sans"/>
              </a:rPr>
              <a:t>Core Component of Quantum Computing.</a:t>
            </a:r>
            <a:endParaRPr/>
          </a:p>
          <a:p>
            <a:pPr marL="457200" lvl="0" indent="-228600" algn="l" rtl="0">
              <a:lnSpc>
                <a:spcPct val="90000"/>
              </a:lnSpc>
              <a:spcBef>
                <a:spcPts val="400"/>
              </a:spcBef>
              <a:spcAft>
                <a:spcPts val="0"/>
              </a:spcAft>
              <a:buClr>
                <a:schemeClr val="dk1"/>
              </a:buClr>
              <a:buSzPts val="1800"/>
              <a:buFont typeface="Arial"/>
              <a:buChar char="•"/>
            </a:pPr>
            <a:r>
              <a:rPr lang="en-US" sz="2000">
                <a:solidFill>
                  <a:schemeClr val="dk1"/>
                </a:solidFill>
                <a:latin typeface="Quattrocento Sans"/>
                <a:ea typeface="Quattrocento Sans"/>
                <a:cs typeface="Quattrocento Sans"/>
                <a:sym typeface="Quattrocento Sans"/>
              </a:rPr>
              <a:t>Exponential Amount of Information can be encoded.</a:t>
            </a:r>
            <a:endParaRPr/>
          </a:p>
          <a:p>
            <a:pPr marL="457200" lvl="0" indent="-228600" algn="l" rtl="0">
              <a:lnSpc>
                <a:spcPct val="90000"/>
              </a:lnSpc>
              <a:spcBef>
                <a:spcPts val="400"/>
              </a:spcBef>
              <a:spcAft>
                <a:spcPts val="0"/>
              </a:spcAft>
              <a:buClr>
                <a:schemeClr val="dk1"/>
              </a:buClr>
              <a:buSzPts val="1800"/>
              <a:buFont typeface="Arial"/>
              <a:buChar char="•"/>
            </a:pPr>
            <a:r>
              <a:rPr lang="en-US" sz="2000">
                <a:solidFill>
                  <a:schemeClr val="dk1"/>
                </a:solidFill>
                <a:latin typeface="Quattrocento Sans"/>
                <a:ea typeface="Quattrocento Sans"/>
                <a:cs typeface="Quattrocento Sans"/>
                <a:sym typeface="Quattrocento Sans"/>
              </a:rPr>
              <a:t>A qubit is a vector of two complex numbers with unit length.</a:t>
            </a:r>
            <a:endParaRPr/>
          </a:p>
          <a:p>
            <a:pPr marL="457200" lvl="0" indent="-228600" algn="l" rtl="0">
              <a:lnSpc>
                <a:spcPct val="90000"/>
              </a:lnSpc>
              <a:spcBef>
                <a:spcPts val="400"/>
              </a:spcBef>
              <a:spcAft>
                <a:spcPts val="0"/>
              </a:spcAft>
              <a:buClr>
                <a:schemeClr val="dk1"/>
              </a:buClr>
              <a:buSzPts val="1800"/>
              <a:buFont typeface="Arial"/>
              <a:buChar char="•"/>
            </a:pPr>
            <a:r>
              <a:rPr lang="en-US" sz="2000">
                <a:solidFill>
                  <a:schemeClr val="dk1"/>
                </a:solidFill>
                <a:latin typeface="Quattrocento Sans"/>
                <a:ea typeface="Quattrocento Sans"/>
                <a:cs typeface="Quattrocento Sans"/>
                <a:sym typeface="Quattrocento Sans"/>
              </a:rPr>
              <a:t>A qubit is inherently probabilistic, meaning that two identical qubits may have different values once measured.</a:t>
            </a:r>
            <a:endParaRPr/>
          </a:p>
        </p:txBody>
      </p:sp>
      <p:pic>
        <p:nvPicPr>
          <p:cNvPr id="249" name="Google Shape;249;p13" descr="https://www.dw.com/image/50972766_7.png"/>
          <p:cNvPicPr preferRelativeResize="0"/>
          <p:nvPr/>
        </p:nvPicPr>
        <p:blipFill rotWithShape="1">
          <a:blip r:embed="rId3">
            <a:alphaModFix/>
          </a:blip>
          <a:srcRect r="-14" b="213"/>
          <a:stretch/>
        </p:blipFill>
        <p:spPr>
          <a:xfrm>
            <a:off x="20" y="10"/>
            <a:ext cx="4635571" cy="68579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4"/>
          <p:cNvSpPr txBox="1">
            <a:spLocks noGrp="1"/>
          </p:cNvSpPr>
          <p:nvPr>
            <p:ph type="title"/>
          </p:nvPr>
        </p:nvSpPr>
        <p:spPr>
          <a:xfrm>
            <a:off x="804672" y="234110"/>
            <a:ext cx="8086110" cy="346621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5000"/>
              <a:buFont typeface="Quattrocento Sans"/>
              <a:buNone/>
            </a:pPr>
            <a:r>
              <a:rPr lang="en-US" sz="5000">
                <a:solidFill>
                  <a:schemeClr val="accent1"/>
                </a:solidFill>
                <a:latin typeface="Quattrocento Sans"/>
                <a:ea typeface="Quattrocento Sans"/>
                <a:cs typeface="Quattrocento Sans"/>
                <a:sym typeface="Quattrocento Sans"/>
              </a:rPr>
              <a:t>Applications of </a:t>
            </a:r>
            <a:br>
              <a:rPr lang="en-US" sz="5000">
                <a:solidFill>
                  <a:schemeClr val="accent1"/>
                </a:solidFill>
                <a:latin typeface="Quattrocento Sans"/>
                <a:ea typeface="Quattrocento Sans"/>
                <a:cs typeface="Quattrocento Sans"/>
                <a:sym typeface="Quattrocento Sans"/>
              </a:rPr>
            </a:br>
            <a:r>
              <a:rPr lang="en-US" sz="5000">
                <a:solidFill>
                  <a:schemeClr val="accent1"/>
                </a:solidFill>
                <a:latin typeface="Quattrocento Sans"/>
                <a:ea typeface="Quattrocento Sans"/>
                <a:cs typeface="Quattrocento Sans"/>
                <a:sym typeface="Quattrocento Sans"/>
              </a:rPr>
              <a:t>Quantu</a:t>
            </a:r>
            <a:r>
              <a:rPr lang="en-US" sz="5000">
                <a:solidFill>
                  <a:schemeClr val="accent1"/>
                </a:solidFill>
              </a:rPr>
              <a:t>m Computers</a:t>
            </a:r>
            <a:endParaRPr sz="500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5"/>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Biochemical Simulations</a:t>
            </a:r>
            <a:endParaRPr/>
          </a:p>
        </p:txBody>
      </p:sp>
      <p:pic>
        <p:nvPicPr>
          <p:cNvPr id="265" name="Google Shape;265;p15" descr="Molecular Docking"/>
          <p:cNvPicPr preferRelativeResize="0"/>
          <p:nvPr/>
        </p:nvPicPr>
        <p:blipFill rotWithShape="1">
          <a:blip r:embed="rId3">
            <a:alphaModFix/>
          </a:blip>
          <a:srcRect/>
          <a:stretch/>
        </p:blipFill>
        <p:spPr>
          <a:xfrm>
            <a:off x="1357532" y="2027829"/>
            <a:ext cx="9476935" cy="3964764"/>
          </a:xfrm>
          <a:prstGeom prst="rect">
            <a:avLst/>
          </a:prstGeom>
          <a:noFill/>
          <a:ln>
            <a:noFill/>
          </a:ln>
        </p:spPr>
      </p:pic>
      <p:sp>
        <p:nvSpPr>
          <p:cNvPr id="266" name="Google Shape;266;p15"/>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Molecular Dynamics</a:t>
            </a:r>
            <a:endParaRPr sz="4800" b="0" cap="none">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6"/>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Biochemical Simulations</a:t>
            </a:r>
            <a:endParaRPr/>
          </a:p>
        </p:txBody>
      </p:sp>
      <p:pic>
        <p:nvPicPr>
          <p:cNvPr id="273" name="Google Shape;273;p16" descr="Nerve Impulse Animation GIF by The Livery of GIFs | Gfycat"/>
          <p:cNvPicPr preferRelativeResize="0"/>
          <p:nvPr/>
        </p:nvPicPr>
        <p:blipFill rotWithShape="1">
          <a:blip r:embed="rId3">
            <a:alphaModFix/>
          </a:blip>
          <a:srcRect/>
          <a:stretch/>
        </p:blipFill>
        <p:spPr>
          <a:xfrm>
            <a:off x="575779" y="1784838"/>
            <a:ext cx="5520221" cy="4039186"/>
          </a:xfrm>
          <a:prstGeom prst="rect">
            <a:avLst/>
          </a:prstGeom>
          <a:noFill/>
          <a:ln>
            <a:noFill/>
          </a:ln>
        </p:spPr>
      </p:pic>
      <p:pic>
        <p:nvPicPr>
          <p:cNvPr id="274" name="Google Shape;274;p16" descr="Human AChE - soman-induced conformational changes | Biochemical ..."/>
          <p:cNvPicPr preferRelativeResize="0"/>
          <p:nvPr/>
        </p:nvPicPr>
        <p:blipFill rotWithShape="1">
          <a:blip r:embed="rId4">
            <a:alphaModFix/>
          </a:blip>
          <a:srcRect/>
          <a:stretch/>
        </p:blipFill>
        <p:spPr>
          <a:xfrm>
            <a:off x="6881802" y="1784837"/>
            <a:ext cx="4946427" cy="4039187"/>
          </a:xfrm>
          <a:prstGeom prst="rect">
            <a:avLst/>
          </a:prstGeom>
          <a:noFill/>
          <a:ln>
            <a:noFill/>
          </a:ln>
        </p:spPr>
      </p:pic>
      <p:sp>
        <p:nvSpPr>
          <p:cNvPr id="275" name="Google Shape;275;p16"/>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Human AChE enzyme</a:t>
            </a:r>
            <a:endParaRPr sz="4800" b="0" cap="none">
              <a:solidFill>
                <a:schemeClr val="accent1"/>
              </a:solidFill>
              <a:latin typeface="Quattrocento Sans"/>
              <a:ea typeface="Quattrocento Sans"/>
              <a:cs typeface="Quattrocento Sans"/>
              <a:sym typeface="Quattrocento Sans"/>
            </a:endParaRPr>
          </a:p>
        </p:txBody>
      </p:sp>
      <p:sp>
        <p:nvSpPr>
          <p:cNvPr id="276" name="Google Shape;276;p16"/>
          <p:cNvSpPr txBox="1"/>
          <p:nvPr/>
        </p:nvSpPr>
        <p:spPr>
          <a:xfrm>
            <a:off x="2475914" y="6021288"/>
            <a:ext cx="3761175"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a:solidFill>
                  <a:schemeClr val="dk1"/>
                </a:solidFill>
                <a:latin typeface="Quattrocento Sans"/>
                <a:ea typeface="Quattrocento Sans"/>
                <a:cs typeface="Quattrocento Sans"/>
                <a:sym typeface="Quattrocento Sans"/>
              </a:rPr>
              <a:t>Neuron Impulse</a:t>
            </a:r>
            <a:endParaRPr/>
          </a:p>
        </p:txBody>
      </p:sp>
      <p:sp>
        <p:nvSpPr>
          <p:cNvPr id="277" name="Google Shape;277;p16"/>
          <p:cNvSpPr txBox="1"/>
          <p:nvPr/>
        </p:nvSpPr>
        <p:spPr>
          <a:xfrm>
            <a:off x="8067054" y="6021288"/>
            <a:ext cx="3761175"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a:solidFill>
                  <a:schemeClr val="dk1"/>
                </a:solidFill>
                <a:latin typeface="Quattrocento Sans"/>
                <a:ea typeface="Quattrocento Sans"/>
                <a:cs typeface="Quattrocento Sans"/>
                <a:sym typeface="Quattrocento Sans"/>
              </a:rPr>
              <a:t>AChE Enzyme Interactions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7"/>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Biochemical Simulations</a:t>
            </a:r>
            <a:endParaRPr/>
          </a:p>
        </p:txBody>
      </p:sp>
      <p:pic>
        <p:nvPicPr>
          <p:cNvPr id="284" name="Google Shape;284;p17" descr="Quantum Tools for Drug Discovery: Building the Optimal Interface"/>
          <p:cNvPicPr preferRelativeResize="0"/>
          <p:nvPr/>
        </p:nvPicPr>
        <p:blipFill rotWithShape="1">
          <a:blip r:embed="rId3">
            <a:alphaModFix/>
          </a:blip>
          <a:srcRect/>
          <a:stretch/>
        </p:blipFill>
        <p:spPr>
          <a:xfrm>
            <a:off x="1889270" y="1532095"/>
            <a:ext cx="8413459" cy="4623021"/>
          </a:xfrm>
          <a:prstGeom prst="rect">
            <a:avLst/>
          </a:prstGeom>
          <a:noFill/>
          <a:ln>
            <a:noFill/>
          </a:ln>
        </p:spPr>
      </p:pic>
      <p:sp>
        <p:nvSpPr>
          <p:cNvPr id="285" name="Google Shape;285;p17"/>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Drug Discovery- COVID-19??</a:t>
            </a:r>
            <a:endParaRPr sz="4800" b="0" cap="none">
              <a:solidFill>
                <a:schemeClr val="accent1"/>
              </a:solidFill>
              <a:latin typeface="Quattrocento Sans"/>
              <a:ea typeface="Quattrocento Sans"/>
              <a:cs typeface="Quattrocento Sans"/>
              <a:sym typeface="Quattrocento Sans"/>
            </a:endParaRPr>
          </a:p>
        </p:txBody>
      </p:sp>
      <p:sp>
        <p:nvSpPr>
          <p:cNvPr id="286" name="Google Shape;286;p17"/>
          <p:cNvSpPr txBox="1"/>
          <p:nvPr/>
        </p:nvSpPr>
        <p:spPr>
          <a:xfrm>
            <a:off x="4605314" y="6155116"/>
            <a:ext cx="5697415"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a:solidFill>
                  <a:schemeClr val="dk1"/>
                </a:solidFill>
                <a:latin typeface="Quattrocento Sans"/>
                <a:ea typeface="Quattrocento Sans"/>
                <a:cs typeface="Quattrocento Sans"/>
                <a:sym typeface="Quattrocento Sans"/>
              </a:rPr>
              <a:t>Nanome’s VR Simulations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8"/>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Machine Learning</a:t>
            </a:r>
            <a:endParaRPr/>
          </a:p>
        </p:txBody>
      </p:sp>
      <p:pic>
        <p:nvPicPr>
          <p:cNvPr id="293" name="Google Shape;293;p18" descr="A friendly introduction to Support Vector Machines(SVM)"/>
          <p:cNvPicPr preferRelativeResize="0"/>
          <p:nvPr/>
        </p:nvPicPr>
        <p:blipFill rotWithShape="1">
          <a:blip r:embed="rId3">
            <a:alphaModFix/>
          </a:blip>
          <a:srcRect/>
          <a:stretch/>
        </p:blipFill>
        <p:spPr>
          <a:xfrm>
            <a:off x="2836033" y="1380246"/>
            <a:ext cx="6518983" cy="4894131"/>
          </a:xfrm>
          <a:prstGeom prst="rect">
            <a:avLst/>
          </a:prstGeom>
          <a:noFill/>
          <a:ln>
            <a:noFill/>
          </a:ln>
        </p:spPr>
      </p:pic>
      <p:sp>
        <p:nvSpPr>
          <p:cNvPr id="294" name="Google Shape;294;p18"/>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Machine Learning- SVM</a:t>
            </a:r>
            <a:endParaRPr sz="4800" b="0" cap="none">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9"/>
          <p:cNvSpPr txBox="1">
            <a:spLocks noGrp="1"/>
          </p:cNvSpPr>
          <p:nvPr>
            <p:ph type="title"/>
          </p:nvPr>
        </p:nvSpPr>
        <p:spPr>
          <a:xfrm>
            <a:off x="804672" y="234110"/>
            <a:ext cx="8086110" cy="346621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5000"/>
              <a:buFont typeface="Quattrocento Sans"/>
              <a:buNone/>
            </a:pPr>
            <a:r>
              <a:rPr lang="en-US" sz="5000">
                <a:solidFill>
                  <a:schemeClr val="accent1"/>
                </a:solidFill>
                <a:latin typeface="Quattrocento Sans"/>
                <a:ea typeface="Quattrocento Sans"/>
                <a:cs typeface="Quattrocento Sans"/>
                <a:sym typeface="Quattrocento Sans"/>
              </a:rPr>
              <a:t>Dual Nature of Matter</a:t>
            </a:r>
            <a:endParaRPr sz="500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txBox="1">
            <a:spLocks noGrp="1"/>
          </p:cNvSpPr>
          <p:nvPr>
            <p:ph type="title"/>
          </p:nvPr>
        </p:nvSpPr>
        <p:spPr>
          <a:xfrm>
            <a:off x="584200" y="3962400"/>
            <a:ext cx="10995736" cy="553998"/>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1A1A1A"/>
              </a:buClr>
              <a:buSzPts val="3600"/>
              <a:buFont typeface="Quattrocento Sans"/>
              <a:buNone/>
            </a:pPr>
            <a:r>
              <a:rPr lang="en-US"/>
              <a:t>Introduction to Quantum Computing</a:t>
            </a:r>
            <a:endParaRPr/>
          </a:p>
        </p:txBody>
      </p:sp>
      <p:sp>
        <p:nvSpPr>
          <p:cNvPr id="115" name="Google Shape;115;p2"/>
          <p:cNvSpPr txBox="1">
            <a:spLocks noGrp="1"/>
          </p:cNvSpPr>
          <p:nvPr>
            <p:ph type="body" idx="1"/>
          </p:nvPr>
        </p:nvSpPr>
        <p:spPr>
          <a:xfrm>
            <a:off x="584200" y="4630541"/>
            <a:ext cx="11025188" cy="61555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1A1A1A"/>
              </a:buClr>
              <a:buSzPts val="1800"/>
              <a:buNone/>
            </a:pPr>
            <a:r>
              <a:rPr lang="en-US"/>
              <a:t>Syed Farhan Ahmad</a:t>
            </a:r>
            <a:endParaRPr/>
          </a:p>
          <a:p>
            <a:pPr marL="0" lvl="0" indent="0" algn="l" rtl="0">
              <a:lnSpc>
                <a:spcPct val="100000"/>
              </a:lnSpc>
              <a:spcBef>
                <a:spcPts val="0"/>
              </a:spcBef>
              <a:spcAft>
                <a:spcPts val="0"/>
              </a:spcAft>
              <a:buClr>
                <a:srgbClr val="1A1A1A"/>
              </a:buClr>
              <a:buSzPts val="1800"/>
              <a:buNone/>
            </a:pPr>
            <a:r>
              <a:rPr lang="en-US"/>
              <a:t>Microsoft Student Partner, India</a:t>
            </a:r>
            <a:endParaRPr/>
          </a:p>
        </p:txBody>
      </p:sp>
      <p:pic>
        <p:nvPicPr>
          <p:cNvPr id="116" name="Google Shape;116;p2" descr="A person holding a sign&#10;&#10;Description automatically generated"/>
          <p:cNvPicPr preferRelativeResize="0"/>
          <p:nvPr/>
        </p:nvPicPr>
        <p:blipFill rotWithShape="1">
          <a:blip r:embed="rId3">
            <a:alphaModFix/>
          </a:blip>
          <a:srcRect/>
          <a:stretch/>
        </p:blipFill>
        <p:spPr>
          <a:xfrm>
            <a:off x="280568" y="368489"/>
            <a:ext cx="2392293" cy="2396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Dual Nature of Matter</a:t>
            </a:r>
            <a:endParaRPr/>
          </a:p>
        </p:txBody>
      </p:sp>
      <p:sp>
        <p:nvSpPr>
          <p:cNvPr id="313" name="Google Shape;313;p20"/>
          <p:cNvSpPr txBox="1">
            <a:spLocks noGrp="1"/>
          </p:cNvSpPr>
          <p:nvPr>
            <p:ph type="body" idx="1"/>
          </p:nvPr>
        </p:nvSpPr>
        <p:spPr>
          <a:xfrm>
            <a:off x="584200" y="1435497"/>
            <a:ext cx="5675228" cy="2308324"/>
          </a:xfrm>
          <a:prstGeom prst="rect">
            <a:avLst/>
          </a:prstGeom>
          <a:noFill/>
          <a:ln>
            <a:noFill/>
          </a:ln>
        </p:spPr>
        <p:txBody>
          <a:bodyPr spcFirstLastPara="1" wrap="square" lIns="0" tIns="0" rIns="0" bIns="0" anchor="t" anchorCtr="0">
            <a:spAutoFit/>
          </a:bodyPr>
          <a:lstStyle/>
          <a:p>
            <a:pPr marL="457200" lvl="0" indent="-457200" algn="l" rtl="0">
              <a:lnSpc>
                <a:spcPct val="100000"/>
              </a:lnSpc>
              <a:spcBef>
                <a:spcPts val="0"/>
              </a:spcBef>
              <a:spcAft>
                <a:spcPts val="0"/>
              </a:spcAft>
              <a:buClr>
                <a:schemeClr val="dk1"/>
              </a:buClr>
              <a:buSzPts val="2520"/>
              <a:buFont typeface="Arial"/>
              <a:buChar char="•"/>
            </a:pPr>
            <a:r>
              <a:rPr lang="en-US"/>
              <a:t>Dual Nature of Matter lays the concept of Wave-Particle Duality.</a:t>
            </a:r>
            <a:endParaRPr/>
          </a:p>
          <a:p>
            <a:pPr marL="457200" lvl="0" indent="-297180" algn="l" rtl="0">
              <a:lnSpc>
                <a:spcPct val="100000"/>
              </a:lnSpc>
              <a:spcBef>
                <a:spcPts val="560"/>
              </a:spcBef>
              <a:spcAft>
                <a:spcPts val="0"/>
              </a:spcAft>
              <a:buClr>
                <a:schemeClr val="dk1"/>
              </a:buClr>
              <a:buSzPts val="2520"/>
              <a:buFont typeface="Arial"/>
              <a:buNone/>
            </a:pPr>
            <a:endParaRPr/>
          </a:p>
          <a:p>
            <a:pPr marL="228600" lvl="0" indent="-68579" algn="l" rtl="0">
              <a:lnSpc>
                <a:spcPct val="100000"/>
              </a:lnSpc>
              <a:spcBef>
                <a:spcPts val="560"/>
              </a:spcBef>
              <a:spcAft>
                <a:spcPts val="0"/>
              </a:spcAft>
              <a:buClr>
                <a:schemeClr val="dk1"/>
              </a:buClr>
              <a:buSzPts val="2520"/>
              <a:buNone/>
            </a:pPr>
            <a:endParaRPr/>
          </a:p>
          <a:p>
            <a:pPr marL="457200" lvl="0" indent="-457200" algn="l" rtl="0">
              <a:lnSpc>
                <a:spcPct val="100000"/>
              </a:lnSpc>
              <a:spcBef>
                <a:spcPts val="560"/>
              </a:spcBef>
              <a:spcAft>
                <a:spcPts val="0"/>
              </a:spcAft>
              <a:buClr>
                <a:schemeClr val="dk1"/>
              </a:buClr>
              <a:buSzPts val="2520"/>
              <a:buFont typeface="Arial"/>
              <a:buChar char="•"/>
            </a:pPr>
            <a:r>
              <a:rPr lang="en-US"/>
              <a:t>Every Quantum Entity can be either a Particle or a Wave.</a:t>
            </a:r>
            <a:endParaRPr/>
          </a:p>
          <a:p>
            <a:pPr marL="457200" lvl="0" indent="-297180" algn="l" rtl="0">
              <a:lnSpc>
                <a:spcPct val="100000"/>
              </a:lnSpc>
              <a:spcBef>
                <a:spcPts val="560"/>
              </a:spcBef>
              <a:spcAft>
                <a:spcPts val="0"/>
              </a:spcAft>
              <a:buClr>
                <a:schemeClr val="dk1"/>
              </a:buClr>
              <a:buSzPts val="2520"/>
              <a:buFont typeface="Arial"/>
              <a:buNone/>
            </a:pPr>
            <a:endParaRPr/>
          </a:p>
          <a:p>
            <a:pPr marL="228600" lvl="0" indent="-68579" algn="l" rtl="0">
              <a:lnSpc>
                <a:spcPct val="100000"/>
              </a:lnSpc>
              <a:spcBef>
                <a:spcPts val="560"/>
              </a:spcBef>
              <a:spcAft>
                <a:spcPts val="0"/>
              </a:spcAft>
              <a:buClr>
                <a:schemeClr val="dk1"/>
              </a:buClr>
              <a:buSzPts val="2520"/>
              <a:buNone/>
            </a:pPr>
            <a:endParaRPr/>
          </a:p>
          <a:p>
            <a:pPr marL="457200" lvl="0" indent="-457200" algn="l" rtl="0">
              <a:lnSpc>
                <a:spcPct val="100000"/>
              </a:lnSpc>
              <a:spcBef>
                <a:spcPts val="560"/>
              </a:spcBef>
              <a:spcAft>
                <a:spcPts val="0"/>
              </a:spcAft>
              <a:buClr>
                <a:schemeClr val="dk1"/>
              </a:buClr>
              <a:buSzPts val="2520"/>
              <a:buFont typeface="Arial"/>
              <a:buChar char="•"/>
            </a:pPr>
            <a:r>
              <a:rPr lang="en-US"/>
              <a:t>Double Slit Experiment explains that Light Particles can be either a Wave or a Particle.</a:t>
            </a:r>
            <a:endParaRPr/>
          </a:p>
        </p:txBody>
      </p:sp>
      <p:pic>
        <p:nvPicPr>
          <p:cNvPr id="314" name="Google Shape;314;p20" descr="Two-Slit Experiments"/>
          <p:cNvPicPr preferRelativeResize="0"/>
          <p:nvPr/>
        </p:nvPicPr>
        <p:blipFill rotWithShape="1">
          <a:blip r:embed="rId3">
            <a:alphaModFix/>
          </a:blip>
          <a:srcRect/>
          <a:stretch/>
        </p:blipFill>
        <p:spPr>
          <a:xfrm>
            <a:off x="6261500" y="1498954"/>
            <a:ext cx="5815360" cy="47336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1"/>
          <p:cNvSpPr txBox="1">
            <a:spLocks noGrp="1"/>
          </p:cNvSpPr>
          <p:nvPr>
            <p:ph type="ctrTitle"/>
          </p:nvPr>
        </p:nvSpPr>
        <p:spPr>
          <a:xfrm>
            <a:off x="211016" y="-219971"/>
            <a:ext cx="9144000" cy="1112641"/>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Double Slit Experiment: Case 1</a:t>
            </a:r>
            <a:endParaRPr/>
          </a:p>
        </p:txBody>
      </p:sp>
      <p:pic>
        <p:nvPicPr>
          <p:cNvPr id="320" name="Google Shape;320;p21" descr="Image result for double slit experiment bullets gif"/>
          <p:cNvPicPr preferRelativeResize="0"/>
          <p:nvPr/>
        </p:nvPicPr>
        <p:blipFill rotWithShape="1">
          <a:blip r:embed="rId3">
            <a:alphaModFix/>
          </a:blip>
          <a:srcRect/>
          <a:stretch/>
        </p:blipFill>
        <p:spPr>
          <a:xfrm>
            <a:off x="1729565" y="1198465"/>
            <a:ext cx="8449337" cy="4699944"/>
          </a:xfrm>
          <a:prstGeom prst="rect">
            <a:avLst/>
          </a:prstGeom>
          <a:noFill/>
          <a:ln>
            <a:noFill/>
          </a:ln>
        </p:spPr>
      </p:pic>
      <p:sp>
        <p:nvSpPr>
          <p:cNvPr id="321" name="Google Shape;321;p21"/>
          <p:cNvSpPr txBox="1"/>
          <p:nvPr/>
        </p:nvSpPr>
        <p:spPr>
          <a:xfrm>
            <a:off x="478302" y="542800"/>
            <a:ext cx="10972800" cy="699739"/>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Double Slit Experiment – Particle Nature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2"/>
          <p:cNvSpPr txBox="1">
            <a:spLocks noGrp="1"/>
          </p:cNvSpPr>
          <p:nvPr>
            <p:ph type="ctrTitle"/>
          </p:nvPr>
        </p:nvSpPr>
        <p:spPr>
          <a:xfrm>
            <a:off x="1361852" y="-107430"/>
            <a:ext cx="9144000" cy="1112641"/>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accent1"/>
              </a:buClr>
              <a:buSzPts val="4800"/>
              <a:buFont typeface="Quattrocento Sans"/>
              <a:buNone/>
            </a:pPr>
            <a:r>
              <a:rPr lang="en-US" sz="4800">
                <a:solidFill>
                  <a:schemeClr val="accent1"/>
                </a:solidFill>
              </a:rPr>
              <a:t>Wave Generator</a:t>
            </a:r>
            <a:endParaRPr/>
          </a:p>
        </p:txBody>
      </p:sp>
      <p:pic>
        <p:nvPicPr>
          <p:cNvPr id="327" name="Google Shape;327;p22" descr="Image result for double slit experiment particle gif"/>
          <p:cNvPicPr preferRelativeResize="0"/>
          <p:nvPr/>
        </p:nvPicPr>
        <p:blipFill rotWithShape="1">
          <a:blip r:embed="rId3">
            <a:alphaModFix/>
          </a:blip>
          <a:srcRect/>
          <a:stretch/>
        </p:blipFill>
        <p:spPr>
          <a:xfrm>
            <a:off x="2014868" y="1222364"/>
            <a:ext cx="7837969" cy="44132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3"/>
          <p:cNvSpPr txBox="1">
            <a:spLocks noGrp="1"/>
          </p:cNvSpPr>
          <p:nvPr>
            <p:ph type="ctrTitle"/>
          </p:nvPr>
        </p:nvSpPr>
        <p:spPr>
          <a:xfrm>
            <a:off x="1097281" y="143653"/>
            <a:ext cx="9144000" cy="699739"/>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accent1"/>
              </a:buClr>
              <a:buSzPts val="4800"/>
              <a:buFont typeface="Quattrocento Sans"/>
              <a:buNone/>
            </a:pPr>
            <a:r>
              <a:rPr lang="en-US" sz="4800">
                <a:solidFill>
                  <a:schemeClr val="accent1"/>
                </a:solidFill>
              </a:rPr>
              <a:t>Wave Nature</a:t>
            </a:r>
            <a:endParaRPr/>
          </a:p>
        </p:txBody>
      </p:sp>
      <p:pic>
        <p:nvPicPr>
          <p:cNvPr id="333" name="Google Shape;333;p23" descr="Image result for double slit experiment bullets gif"/>
          <p:cNvPicPr preferRelativeResize="0"/>
          <p:nvPr/>
        </p:nvPicPr>
        <p:blipFill rotWithShape="1">
          <a:blip r:embed="rId3">
            <a:alphaModFix/>
          </a:blip>
          <a:srcRect/>
          <a:stretch/>
        </p:blipFill>
        <p:spPr>
          <a:xfrm>
            <a:off x="1554743" y="1160943"/>
            <a:ext cx="8456213" cy="45361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4"/>
          <p:cNvSpPr txBox="1">
            <a:spLocks noGrp="1"/>
          </p:cNvSpPr>
          <p:nvPr>
            <p:ph type="ctrTitle"/>
          </p:nvPr>
        </p:nvSpPr>
        <p:spPr>
          <a:xfrm>
            <a:off x="211015" y="157721"/>
            <a:ext cx="11830929" cy="699739"/>
          </a:xfrm>
          <a:prstGeom prst="rect">
            <a:avLst/>
          </a:prstGeom>
          <a:noFill/>
          <a:ln>
            <a:noFill/>
          </a:ln>
        </p:spPr>
        <p:txBody>
          <a:bodyPr spcFirstLastPara="1" wrap="square" lIns="0" tIns="0" rIns="0" bIns="0" anchor="b" anchorCtr="0">
            <a:normAutofit fontScale="90000"/>
          </a:bodyPr>
          <a:lstStyle/>
          <a:p>
            <a:pPr marL="0" lvl="0" indent="0" algn="ctr" rtl="0">
              <a:lnSpc>
                <a:spcPct val="100000"/>
              </a:lnSpc>
              <a:spcBef>
                <a:spcPts val="0"/>
              </a:spcBef>
              <a:spcAft>
                <a:spcPts val="0"/>
              </a:spcAft>
              <a:buClr>
                <a:schemeClr val="accent1"/>
              </a:buClr>
              <a:buSzPts val="5400"/>
              <a:buFont typeface="Quattrocento Sans"/>
              <a:buNone/>
            </a:pPr>
            <a:r>
              <a:rPr lang="en-US" sz="5400">
                <a:solidFill>
                  <a:schemeClr val="accent1"/>
                </a:solidFill>
              </a:rPr>
              <a:t>Dual Nature of Matter- electron</a:t>
            </a:r>
            <a:endParaRPr sz="5400">
              <a:solidFill>
                <a:schemeClr val="accent1"/>
              </a:solidFill>
            </a:endParaRPr>
          </a:p>
        </p:txBody>
      </p:sp>
      <p:pic>
        <p:nvPicPr>
          <p:cNvPr id="339" name="Google Shape;339;p24" descr="Related image"/>
          <p:cNvPicPr preferRelativeResize="0"/>
          <p:nvPr/>
        </p:nvPicPr>
        <p:blipFill rotWithShape="1">
          <a:blip r:embed="rId3">
            <a:alphaModFix/>
          </a:blip>
          <a:srcRect/>
          <a:stretch/>
        </p:blipFill>
        <p:spPr>
          <a:xfrm>
            <a:off x="2577954" y="1141761"/>
            <a:ext cx="6471893" cy="48587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47"/>
        <p:cNvGrpSpPr/>
        <p:nvPr/>
      </p:nvGrpSpPr>
      <p:grpSpPr>
        <a:xfrm>
          <a:off x="0" y="0"/>
          <a:ext cx="0" cy="0"/>
          <a:chOff x="0" y="0"/>
          <a:chExt cx="0" cy="0"/>
        </a:xfrm>
      </p:grpSpPr>
      <p:sp>
        <p:nvSpPr>
          <p:cNvPr id="348" name="Google Shape;348;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sp>
        <p:nvSpPr>
          <p:cNvPr id="349" name="Google Shape;349;p25"/>
          <p:cNvSpPr txBox="1">
            <a:spLocks noGrp="1"/>
          </p:cNvSpPr>
          <p:nvPr>
            <p:ph type="title"/>
          </p:nvPr>
        </p:nvSpPr>
        <p:spPr>
          <a:xfrm>
            <a:off x="411480" y="987552"/>
            <a:ext cx="4485861" cy="108813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400"/>
              <a:buFont typeface="Quattrocento Sans"/>
              <a:buNone/>
            </a:pPr>
            <a:r>
              <a:rPr lang="en-US" sz="3400">
                <a:solidFill>
                  <a:schemeClr val="dk1"/>
                </a:solidFill>
              </a:rPr>
              <a:t>What is Third Industrial Revolution?</a:t>
            </a:r>
            <a:endParaRPr/>
          </a:p>
        </p:txBody>
      </p:sp>
      <p:sp>
        <p:nvSpPr>
          <p:cNvPr id="350" name="Google Shape;350;p25"/>
          <p:cNvSpPr/>
          <p:nvPr/>
        </p:nvSpPr>
        <p:spPr>
          <a:xfrm rot="5400000">
            <a:off x="649223" y="387939"/>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rgbClr val="FFFFFF"/>
              </a:solidFill>
              <a:latin typeface="Calibri"/>
              <a:ea typeface="Calibri"/>
              <a:cs typeface="Calibri"/>
              <a:sym typeface="Calibri"/>
            </a:endParaRPr>
          </a:p>
        </p:txBody>
      </p:sp>
      <p:sp>
        <p:nvSpPr>
          <p:cNvPr id="351" name="Google Shape;351;p25"/>
          <p:cNvSpPr/>
          <p:nvPr/>
        </p:nvSpPr>
        <p:spPr>
          <a:xfrm>
            <a:off x="411480" y="2286000"/>
            <a:ext cx="438912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rgbClr val="FFFFFF"/>
              </a:solidFill>
              <a:latin typeface="Calibri"/>
              <a:ea typeface="Calibri"/>
              <a:cs typeface="Calibri"/>
              <a:sym typeface="Calibri"/>
            </a:endParaRPr>
          </a:p>
        </p:txBody>
      </p:sp>
      <p:sp>
        <p:nvSpPr>
          <p:cNvPr id="352" name="Google Shape;352;p25"/>
          <p:cNvSpPr txBox="1">
            <a:spLocks noGrp="1"/>
          </p:cNvSpPr>
          <p:nvPr>
            <p:ph type="body" idx="1"/>
          </p:nvPr>
        </p:nvSpPr>
        <p:spPr>
          <a:xfrm>
            <a:off x="411479" y="2688336"/>
            <a:ext cx="4498848" cy="358444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0"/>
              </a:spcBef>
              <a:spcAft>
                <a:spcPts val="0"/>
              </a:spcAft>
              <a:buClr>
                <a:schemeClr val="dk1"/>
              </a:buClr>
              <a:buSzPts val="1620"/>
              <a:buFont typeface="Arial"/>
              <a:buChar char="•"/>
            </a:pPr>
            <a:r>
              <a:rPr lang="en-US" sz="1800">
                <a:solidFill>
                  <a:schemeClr val="dk1"/>
                </a:solidFill>
                <a:latin typeface="Quattrocento Sans"/>
                <a:ea typeface="Quattrocento Sans"/>
                <a:cs typeface="Quattrocento Sans"/>
                <a:sym typeface="Quattrocento Sans"/>
              </a:rPr>
              <a:t>Proposed by American economist and social theorist Jeremy Rifkin.</a:t>
            </a:r>
            <a:endParaRPr/>
          </a:p>
          <a:p>
            <a:pPr marL="457200" lvl="0" indent="-228600" algn="l" rtl="0">
              <a:lnSpc>
                <a:spcPct val="90000"/>
              </a:lnSpc>
              <a:spcBef>
                <a:spcPts val="360"/>
              </a:spcBef>
              <a:spcAft>
                <a:spcPts val="0"/>
              </a:spcAft>
              <a:buClr>
                <a:schemeClr val="dk1"/>
              </a:buClr>
              <a:buSzPts val="1620"/>
              <a:buFont typeface="Arial"/>
              <a:buChar char="•"/>
            </a:pPr>
            <a:r>
              <a:rPr lang="en-US" sz="1800">
                <a:solidFill>
                  <a:schemeClr val="dk1"/>
                </a:solidFill>
                <a:latin typeface="Quattrocento Sans"/>
                <a:ea typeface="Quattrocento Sans"/>
                <a:cs typeface="Quattrocento Sans"/>
                <a:sym typeface="Quattrocento Sans"/>
              </a:rPr>
              <a:t>Stresses over Renewable Sources of Energy as a medium to a nation’s progress.</a:t>
            </a:r>
            <a:endParaRPr/>
          </a:p>
          <a:p>
            <a:pPr marL="457200" lvl="0" indent="-228600" algn="l" rtl="0">
              <a:lnSpc>
                <a:spcPct val="90000"/>
              </a:lnSpc>
              <a:spcBef>
                <a:spcPts val="360"/>
              </a:spcBef>
              <a:spcAft>
                <a:spcPts val="0"/>
              </a:spcAft>
              <a:buClr>
                <a:schemeClr val="dk1"/>
              </a:buClr>
              <a:buSzPts val="1620"/>
              <a:buFont typeface="Arial"/>
              <a:buChar char="•"/>
            </a:pPr>
            <a:r>
              <a:rPr lang="en-US" sz="1800">
                <a:solidFill>
                  <a:schemeClr val="dk1"/>
                </a:solidFill>
                <a:latin typeface="Quattrocento Sans"/>
                <a:ea typeface="Quattrocento Sans"/>
                <a:cs typeface="Quattrocento Sans"/>
                <a:sym typeface="Quattrocento Sans"/>
              </a:rPr>
              <a:t>Rides on Internet of Things and concepts of Artificial Intelligence.</a:t>
            </a:r>
            <a:endParaRPr/>
          </a:p>
          <a:p>
            <a:pPr marL="457200" lvl="0" indent="-228600" algn="l" rtl="0">
              <a:lnSpc>
                <a:spcPct val="90000"/>
              </a:lnSpc>
              <a:spcBef>
                <a:spcPts val="360"/>
              </a:spcBef>
              <a:spcAft>
                <a:spcPts val="0"/>
              </a:spcAft>
              <a:buClr>
                <a:schemeClr val="dk1"/>
              </a:buClr>
              <a:buSzPts val="1620"/>
              <a:buFont typeface="Arial"/>
              <a:buChar char="•"/>
            </a:pPr>
            <a:r>
              <a:rPr lang="en-US" sz="1800">
                <a:solidFill>
                  <a:schemeClr val="dk1"/>
                </a:solidFill>
                <a:latin typeface="Quattrocento Sans"/>
                <a:ea typeface="Quattrocento Sans"/>
                <a:cs typeface="Quattrocento Sans"/>
                <a:sym typeface="Quattrocento Sans"/>
              </a:rPr>
              <a:t>Transparent and Distributed System.</a:t>
            </a:r>
            <a:endParaRPr/>
          </a:p>
        </p:txBody>
      </p:sp>
      <p:pic>
        <p:nvPicPr>
          <p:cNvPr id="353" name="Google Shape;353;p25" descr="https://cdn4.iconfinder.com/data/icons/industrial-revolution-color/64/production-industrial-machine-manufacture-produce-512.png"/>
          <p:cNvPicPr preferRelativeResize="0"/>
          <p:nvPr/>
        </p:nvPicPr>
        <p:blipFill rotWithShape="1">
          <a:blip r:embed="rId3">
            <a:alphaModFix/>
          </a:blip>
          <a:srcRect r="-2" b="375"/>
          <a:stretch/>
        </p:blipFill>
        <p:spPr>
          <a:xfrm>
            <a:off x="5308052" y="10"/>
            <a:ext cx="6883948" cy="6857990"/>
          </a:xfrm>
          <a:custGeom>
            <a:avLst/>
            <a:gdLst/>
            <a:ahLst/>
            <a:cxnLst/>
            <a:rect l="l" t="t" r="r" b="b"/>
            <a:pathLst>
              <a:path w="6883948" h="6858000" extrusionOk="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ln>
            <a:noFill/>
          </a:ln>
          <a:effectLst>
            <a:outerShdw blurRad="50800" dist="38100" dir="10800000" algn="r" rotWithShape="0">
              <a:srgbClr val="D8D8D8">
                <a:alpha val="29803"/>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454545"/>
        </a:solidFill>
        <a:effectLst/>
      </p:bgPr>
    </p:bg>
    <p:spTree>
      <p:nvGrpSpPr>
        <p:cNvPr id="1" name="Shape 361"/>
        <p:cNvGrpSpPr/>
        <p:nvPr/>
      </p:nvGrpSpPr>
      <p:grpSpPr>
        <a:xfrm>
          <a:off x="0" y="0"/>
          <a:ext cx="0" cy="0"/>
          <a:chOff x="0" y="0"/>
          <a:chExt cx="0" cy="0"/>
        </a:xfrm>
      </p:grpSpPr>
      <p:sp>
        <p:nvSpPr>
          <p:cNvPr id="362" name="Google Shape;362;p26"/>
          <p:cNvSpPr/>
          <p:nvPr/>
        </p:nvSpPr>
        <p:spPr>
          <a:xfrm rot="10800000">
            <a:off x="1" y="0"/>
            <a:ext cx="8426302" cy="6858000"/>
          </a:xfrm>
          <a:custGeom>
            <a:avLst/>
            <a:gdLst/>
            <a:ahLst/>
            <a:cxnLst/>
            <a:rect l="l" t="t" r="r" b="b"/>
            <a:pathLst>
              <a:path w="8426302" h="6858000" extrusionOk="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sp>
        <p:nvSpPr>
          <p:cNvPr id="363" name="Google Shape;363;p26"/>
          <p:cNvSpPr/>
          <p:nvPr/>
        </p:nvSpPr>
        <p:spPr>
          <a:xfrm rot="10800000">
            <a:off x="0" y="0"/>
            <a:ext cx="8174932" cy="6858000"/>
          </a:xfrm>
          <a:custGeom>
            <a:avLst/>
            <a:gdLst/>
            <a:ahLst/>
            <a:cxnLst/>
            <a:rect l="l" t="t" r="r" b="b"/>
            <a:pathLst>
              <a:path w="8174932" h="6858000" extrusionOk="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rgbClr val="6969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sp>
        <p:nvSpPr>
          <p:cNvPr id="364" name="Google Shape;364;p26"/>
          <p:cNvSpPr txBox="1">
            <a:spLocks noGrp="1"/>
          </p:cNvSpPr>
          <p:nvPr>
            <p:ph type="title"/>
          </p:nvPr>
        </p:nvSpPr>
        <p:spPr>
          <a:xfrm>
            <a:off x="804672" y="234110"/>
            <a:ext cx="5936370" cy="346621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6100"/>
              <a:buFont typeface="Quattrocento Sans"/>
              <a:buNone/>
            </a:pPr>
            <a:r>
              <a:rPr lang="en-US" sz="6100">
                <a:solidFill>
                  <a:srgbClr val="FFFFFF"/>
                </a:solidFill>
                <a:latin typeface="Quattrocento Sans"/>
                <a:ea typeface="Quattrocento Sans"/>
                <a:cs typeface="Quattrocento Sans"/>
                <a:sym typeface="Quattrocento Sans"/>
              </a:rPr>
              <a:t>Need for a Quantum Computer and how they Work?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Need for a Quantum Computer</a:t>
            </a:r>
            <a:endParaRPr/>
          </a:p>
        </p:txBody>
      </p:sp>
      <p:sp>
        <p:nvSpPr>
          <p:cNvPr id="374" name="Google Shape;374;p27"/>
          <p:cNvSpPr txBox="1">
            <a:spLocks noGrp="1"/>
          </p:cNvSpPr>
          <p:nvPr>
            <p:ph type="body" idx="1"/>
          </p:nvPr>
        </p:nvSpPr>
        <p:spPr>
          <a:xfrm>
            <a:off x="584200" y="1435497"/>
            <a:ext cx="5517252" cy="4395049"/>
          </a:xfrm>
          <a:prstGeom prst="rect">
            <a:avLst/>
          </a:prstGeom>
          <a:noFill/>
          <a:ln>
            <a:noFill/>
          </a:ln>
        </p:spPr>
        <p:txBody>
          <a:bodyPr spcFirstLastPara="1" wrap="square" lIns="0" tIns="0" rIns="0" bIns="0" anchor="t" anchorCtr="0">
            <a:spAutoFit/>
          </a:bodyPr>
          <a:lstStyle/>
          <a:p>
            <a:pPr marL="457200" lvl="0" indent="-457200" algn="l" rtl="0">
              <a:lnSpc>
                <a:spcPct val="100000"/>
              </a:lnSpc>
              <a:spcBef>
                <a:spcPts val="0"/>
              </a:spcBef>
              <a:spcAft>
                <a:spcPts val="0"/>
              </a:spcAft>
              <a:buClr>
                <a:schemeClr val="dk1"/>
              </a:buClr>
              <a:buSzPts val="2520"/>
              <a:buFont typeface="Arial"/>
              <a:buChar char="•"/>
            </a:pPr>
            <a:r>
              <a:rPr lang="en-US">
                <a:latin typeface="Quattrocento Sans"/>
                <a:ea typeface="Quattrocento Sans"/>
                <a:cs typeface="Quattrocento Sans"/>
                <a:sym typeface="Quattrocento Sans"/>
              </a:rPr>
              <a:t>Artificial Intelligence and Quantum Machine Learning.</a:t>
            </a: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Cryptography.</a:t>
            </a: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Financial and Business Modelling.</a:t>
            </a: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Weather Forecasting.</a:t>
            </a: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Particle Physics.</a:t>
            </a: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Healthcare.</a:t>
            </a:r>
            <a:endParaRPr/>
          </a:p>
          <a:p>
            <a:pPr marL="457200" lvl="0" indent="-297180" algn="l" rtl="0">
              <a:lnSpc>
                <a:spcPct val="100000"/>
              </a:lnSpc>
              <a:spcBef>
                <a:spcPts val="560"/>
              </a:spcBef>
              <a:spcAft>
                <a:spcPts val="0"/>
              </a:spcAft>
              <a:buClr>
                <a:schemeClr val="dk1"/>
              </a:buClr>
              <a:buSzPts val="2520"/>
              <a:buFont typeface="Arial"/>
              <a:buNone/>
            </a:pPr>
            <a:endParaRPr/>
          </a:p>
        </p:txBody>
      </p:sp>
      <p:pic>
        <p:nvPicPr>
          <p:cNvPr id="375" name="Google Shape;375;p27" descr="https://miro.medium.com/max/511/1*Zif36CHGsU1N_COAk8X-rw.png"/>
          <p:cNvPicPr preferRelativeResize="0"/>
          <p:nvPr/>
        </p:nvPicPr>
        <p:blipFill rotWithShape="1">
          <a:blip r:embed="rId3">
            <a:alphaModFix/>
          </a:blip>
          <a:srcRect/>
          <a:stretch/>
        </p:blipFill>
        <p:spPr>
          <a:xfrm>
            <a:off x="7350005" y="2238072"/>
            <a:ext cx="3895725" cy="3019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1"/>
              </a:buClr>
              <a:buSzPts val="3600"/>
              <a:buFont typeface="Quattrocento Sans"/>
              <a:buNone/>
            </a:pPr>
            <a:r>
              <a:rPr lang="en-US"/>
              <a:t>Quantum Supremacy and Dual Nature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92"/>
        <p:cNvGrpSpPr/>
        <p:nvPr/>
      </p:nvGrpSpPr>
      <p:grpSpPr>
        <a:xfrm>
          <a:off x="0" y="0"/>
          <a:ext cx="0" cy="0"/>
          <a:chOff x="0" y="0"/>
          <a:chExt cx="0" cy="0"/>
        </a:xfrm>
      </p:grpSpPr>
      <p:sp>
        <p:nvSpPr>
          <p:cNvPr id="393" name="Google Shape;393;p29"/>
          <p:cNvSpPr txBox="1">
            <a:spLocks noGrp="1"/>
          </p:cNvSpPr>
          <p:nvPr>
            <p:ph type="title" idx="4294967295"/>
          </p:nvPr>
        </p:nvSpPr>
        <p:spPr>
          <a:xfrm>
            <a:off x="338409" y="197005"/>
            <a:ext cx="11017250" cy="55403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What is Quantum Supremacy?</a:t>
            </a:r>
            <a:endParaRPr/>
          </a:p>
        </p:txBody>
      </p:sp>
      <p:sp>
        <p:nvSpPr>
          <p:cNvPr id="394" name="Google Shape;394;p29"/>
          <p:cNvSpPr txBox="1">
            <a:spLocks noGrp="1"/>
          </p:cNvSpPr>
          <p:nvPr>
            <p:ph type="body" idx="4294967295"/>
          </p:nvPr>
        </p:nvSpPr>
        <p:spPr>
          <a:xfrm>
            <a:off x="334537" y="1298575"/>
            <a:ext cx="6296025" cy="5427663"/>
          </a:xfrm>
          <a:prstGeom prst="rect">
            <a:avLst/>
          </a:prstGeom>
          <a:noFill/>
          <a:ln>
            <a:noFill/>
          </a:ln>
        </p:spPr>
        <p:txBody>
          <a:bodyPr spcFirstLastPara="1" wrap="square" lIns="0" tIns="0" rIns="0" bIns="0" anchor="t" anchorCtr="0">
            <a:spAutoFit/>
          </a:bodyPr>
          <a:lstStyle/>
          <a:p>
            <a:pPr marL="457200" lvl="0" indent="-457200" algn="l" rtl="0">
              <a:lnSpc>
                <a:spcPct val="100000"/>
              </a:lnSpc>
              <a:spcBef>
                <a:spcPts val="0"/>
              </a:spcBef>
              <a:spcAft>
                <a:spcPts val="0"/>
              </a:spcAft>
              <a:buClr>
                <a:schemeClr val="dk1"/>
              </a:buClr>
              <a:buSzPts val="2520"/>
              <a:buFont typeface="Arial"/>
              <a:buChar char="•"/>
            </a:pPr>
            <a:r>
              <a:rPr lang="en-US">
                <a:latin typeface="Quattrocento Sans"/>
                <a:ea typeface="Quattrocento Sans"/>
                <a:cs typeface="Quattrocento Sans"/>
                <a:sym typeface="Quattrocento Sans"/>
              </a:rPr>
              <a:t>When a quantum computer finally does something that a classical computer cannot.</a:t>
            </a:r>
            <a:endParaRPr/>
          </a:p>
          <a:p>
            <a:pPr marL="228600" lvl="0" indent="-68579" algn="l" rtl="0">
              <a:lnSpc>
                <a:spcPct val="100000"/>
              </a:lnSpc>
              <a:spcBef>
                <a:spcPts val="560"/>
              </a:spcBef>
              <a:spcAft>
                <a:spcPts val="0"/>
              </a:spcAft>
              <a:buClr>
                <a:schemeClr val="dk1"/>
              </a:buClr>
              <a:buSzPts val="2520"/>
              <a:buNone/>
            </a:pP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Google built a 53-qubit Quantum Computer called Sycamore which can solve a contrived problem in a fraction of second, meaning that for some tasks it can outperform the world's fastest supercomputer, </a:t>
            </a:r>
            <a:r>
              <a:rPr lang="en-US" b="1">
                <a:latin typeface="Quattrocento Sans"/>
                <a:ea typeface="Quattrocento Sans"/>
                <a:cs typeface="Quattrocento Sans"/>
                <a:sym typeface="Quattrocento Sans"/>
              </a:rPr>
              <a:t>IBM's</a:t>
            </a:r>
            <a:r>
              <a:rPr lang="en-US">
                <a:latin typeface="Quattrocento Sans"/>
                <a:ea typeface="Quattrocento Sans"/>
                <a:cs typeface="Quattrocento Sans"/>
                <a:sym typeface="Quattrocento Sans"/>
              </a:rPr>
              <a:t> Summit</a:t>
            </a:r>
            <a:endParaRPr/>
          </a:p>
          <a:p>
            <a:pPr marL="457200" lvl="0" indent="-297180" algn="l" rtl="0">
              <a:lnSpc>
                <a:spcPct val="100000"/>
              </a:lnSpc>
              <a:spcBef>
                <a:spcPts val="560"/>
              </a:spcBef>
              <a:spcAft>
                <a:spcPts val="0"/>
              </a:spcAft>
              <a:buClr>
                <a:schemeClr val="dk1"/>
              </a:buClr>
              <a:buSzPts val="2520"/>
              <a:buFont typeface="Arial"/>
              <a:buNone/>
            </a:pPr>
            <a:endParaRPr/>
          </a:p>
        </p:txBody>
      </p:sp>
      <p:pic>
        <p:nvPicPr>
          <p:cNvPr id="395" name="Google Shape;395;p29" descr="Man's Race To Quantum Supremacy: The Complete Timeline"/>
          <p:cNvPicPr preferRelativeResize="0"/>
          <p:nvPr/>
        </p:nvPicPr>
        <p:blipFill rotWithShape="1">
          <a:blip r:embed="rId3">
            <a:alphaModFix/>
          </a:blip>
          <a:srcRect/>
          <a:stretch/>
        </p:blipFill>
        <p:spPr>
          <a:xfrm>
            <a:off x="7533388" y="802257"/>
            <a:ext cx="4276176" cy="5711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1"/>
              </a:buClr>
              <a:buSzPts val="3600"/>
              <a:buFont typeface="Quattrocento Sans"/>
              <a:buNone/>
            </a:pPr>
            <a:r>
              <a:rPr lang="en-US">
                <a:solidFill>
                  <a:schemeClr val="accent1"/>
                </a:solidFill>
              </a:rPr>
              <a:t>Contents</a:t>
            </a:r>
            <a:endParaRPr>
              <a:solidFill>
                <a:schemeClr val="accent1"/>
              </a:solidFill>
            </a:endParaRPr>
          </a:p>
        </p:txBody>
      </p:sp>
      <p:grpSp>
        <p:nvGrpSpPr>
          <p:cNvPr id="126" name="Google Shape;126;p3"/>
          <p:cNvGrpSpPr/>
          <p:nvPr/>
        </p:nvGrpSpPr>
        <p:grpSpPr>
          <a:xfrm>
            <a:off x="2071341" y="1262113"/>
            <a:ext cx="8207466" cy="4103733"/>
            <a:chOff x="1002" y="1257800"/>
            <a:chExt cx="8207466" cy="4103733"/>
          </a:xfrm>
        </p:grpSpPr>
        <p:sp>
          <p:nvSpPr>
            <p:cNvPr id="127" name="Google Shape;127;p3"/>
            <p:cNvSpPr/>
            <p:nvPr/>
          </p:nvSpPr>
          <p:spPr>
            <a:xfrm>
              <a:off x="1002" y="1257800"/>
              <a:ext cx="2344990" cy="1172495"/>
            </a:xfrm>
            <a:prstGeom prst="roundRect">
              <a:avLst>
                <a:gd name="adj" fmla="val 10000"/>
              </a:avLst>
            </a:prstGeom>
            <a:solidFill>
              <a:srgbClr val="007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txBox="1"/>
            <p:nvPr/>
          </p:nvSpPr>
          <p:spPr>
            <a:xfrm>
              <a:off x="35343" y="1292141"/>
              <a:ext cx="2276308" cy="1103813"/>
            </a:xfrm>
            <a:prstGeom prst="rect">
              <a:avLst/>
            </a:prstGeom>
            <a:noFill/>
            <a:ln>
              <a:noFill/>
            </a:ln>
          </p:spPr>
          <p:txBody>
            <a:bodyPr spcFirstLastPara="1" wrap="square" lIns="57150" tIns="38100" rIns="57150" bIns="38100" anchor="ctr" anchorCtr="0">
              <a:noAutofit/>
            </a:bodyPr>
            <a:lstStyle/>
            <a:p>
              <a:pPr marL="0" marR="0" lvl="0" indent="0" algn="ctr" rtl="0">
                <a:lnSpc>
                  <a:spcPct val="90000"/>
                </a:lnSpc>
                <a:spcBef>
                  <a:spcPts val="0"/>
                </a:spcBef>
                <a:spcAft>
                  <a:spcPts val="0"/>
                </a:spcAft>
                <a:buClr>
                  <a:schemeClr val="lt1"/>
                </a:buClr>
                <a:buSzPts val="3000"/>
                <a:buFont typeface="Quattrocento Sans"/>
                <a:buNone/>
              </a:pPr>
              <a:r>
                <a:rPr lang="en-US" sz="3000" b="0" i="0" u="none" strike="noStrike" cap="none">
                  <a:solidFill>
                    <a:schemeClr val="lt1"/>
                  </a:solidFill>
                  <a:latin typeface="Quattrocento Sans"/>
                  <a:ea typeface="Quattrocento Sans"/>
                  <a:cs typeface="Quattrocento Sans"/>
                  <a:sym typeface="Quattrocento Sans"/>
                </a:rPr>
                <a:t>Classical Computing</a:t>
              </a:r>
              <a:endParaRPr sz="3000" b="0" i="0" u="none" strike="noStrike" cap="none">
                <a:solidFill>
                  <a:schemeClr val="lt1"/>
                </a:solidFill>
                <a:latin typeface="Quattrocento Sans"/>
                <a:ea typeface="Quattrocento Sans"/>
                <a:cs typeface="Quattrocento Sans"/>
                <a:sym typeface="Quattrocento Sans"/>
              </a:endParaRPr>
            </a:p>
          </p:txBody>
        </p:sp>
        <p:sp>
          <p:nvSpPr>
            <p:cNvPr id="129" name="Google Shape;129;p3"/>
            <p:cNvSpPr/>
            <p:nvPr/>
          </p:nvSpPr>
          <p:spPr>
            <a:xfrm>
              <a:off x="235501" y="2430296"/>
              <a:ext cx="234499" cy="879371"/>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30" name="Google Shape;130;p3"/>
            <p:cNvSpPr/>
            <p:nvPr/>
          </p:nvSpPr>
          <p:spPr>
            <a:xfrm>
              <a:off x="470000" y="2723419"/>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txBox="1"/>
            <p:nvPr/>
          </p:nvSpPr>
          <p:spPr>
            <a:xfrm>
              <a:off x="504341" y="2757760"/>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3</a:t>
              </a:r>
              <a:r>
                <a:rPr lang="en-US" sz="2300" b="0" i="0" u="none" strike="noStrike" cap="none" baseline="30000">
                  <a:solidFill>
                    <a:schemeClr val="dk1"/>
                  </a:solidFill>
                  <a:latin typeface="Quattrocento Sans"/>
                  <a:ea typeface="Quattrocento Sans"/>
                  <a:cs typeface="Quattrocento Sans"/>
                  <a:sym typeface="Quattrocento Sans"/>
                </a:rPr>
                <a:t>rd</a:t>
              </a:r>
              <a:r>
                <a:rPr lang="en-US" sz="2300" b="0" i="0" u="none" strike="noStrike" cap="none">
                  <a:solidFill>
                    <a:schemeClr val="dk1"/>
                  </a:solidFill>
                  <a:latin typeface="Quattrocento Sans"/>
                  <a:ea typeface="Quattrocento Sans"/>
                  <a:cs typeface="Quattrocento Sans"/>
                  <a:sym typeface="Quattrocento Sans"/>
                </a:rPr>
                <a:t> Industrial Revolution</a:t>
              </a:r>
              <a:endParaRPr sz="2300" b="0" i="0" u="none" strike="noStrike" cap="none">
                <a:solidFill>
                  <a:schemeClr val="dk1"/>
                </a:solidFill>
                <a:latin typeface="Quattrocento Sans"/>
                <a:ea typeface="Quattrocento Sans"/>
                <a:cs typeface="Quattrocento Sans"/>
                <a:sym typeface="Quattrocento Sans"/>
              </a:endParaRPr>
            </a:p>
          </p:txBody>
        </p:sp>
        <p:sp>
          <p:nvSpPr>
            <p:cNvPr id="132" name="Google Shape;132;p3"/>
            <p:cNvSpPr/>
            <p:nvPr/>
          </p:nvSpPr>
          <p:spPr>
            <a:xfrm>
              <a:off x="235501" y="2430296"/>
              <a:ext cx="234499" cy="2344990"/>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33" name="Google Shape;133;p3"/>
            <p:cNvSpPr/>
            <p:nvPr/>
          </p:nvSpPr>
          <p:spPr>
            <a:xfrm>
              <a:off x="470000" y="4189038"/>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txBox="1"/>
            <p:nvPr/>
          </p:nvSpPr>
          <p:spPr>
            <a:xfrm>
              <a:off x="504341" y="4223379"/>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Current age</a:t>
              </a:r>
              <a:endParaRPr sz="2300" b="0" i="0" u="none" strike="noStrike" cap="none">
                <a:solidFill>
                  <a:schemeClr val="dk1"/>
                </a:solidFill>
                <a:latin typeface="Quattrocento Sans"/>
                <a:ea typeface="Quattrocento Sans"/>
                <a:cs typeface="Quattrocento Sans"/>
                <a:sym typeface="Quattrocento Sans"/>
              </a:endParaRPr>
            </a:p>
          </p:txBody>
        </p:sp>
        <p:sp>
          <p:nvSpPr>
            <p:cNvPr id="135" name="Google Shape;135;p3"/>
            <p:cNvSpPr/>
            <p:nvPr/>
          </p:nvSpPr>
          <p:spPr>
            <a:xfrm>
              <a:off x="2932240" y="1257800"/>
              <a:ext cx="2344990" cy="1172495"/>
            </a:xfrm>
            <a:prstGeom prst="roundRect">
              <a:avLst>
                <a:gd name="adj" fmla="val 10000"/>
              </a:avLst>
            </a:prstGeom>
            <a:solidFill>
              <a:srgbClr val="007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txBox="1"/>
            <p:nvPr/>
          </p:nvSpPr>
          <p:spPr>
            <a:xfrm>
              <a:off x="2966581" y="1292141"/>
              <a:ext cx="2276308" cy="1103813"/>
            </a:xfrm>
            <a:prstGeom prst="rect">
              <a:avLst/>
            </a:prstGeom>
            <a:noFill/>
            <a:ln>
              <a:noFill/>
            </a:ln>
          </p:spPr>
          <p:txBody>
            <a:bodyPr spcFirstLastPara="1" wrap="square" lIns="57150" tIns="38100" rIns="57150" bIns="38100" anchor="ctr" anchorCtr="0">
              <a:noAutofit/>
            </a:bodyPr>
            <a:lstStyle/>
            <a:p>
              <a:pPr marL="0" marR="0" lvl="0" indent="0" algn="ctr" rtl="0">
                <a:lnSpc>
                  <a:spcPct val="90000"/>
                </a:lnSpc>
                <a:spcBef>
                  <a:spcPts val="0"/>
                </a:spcBef>
                <a:spcAft>
                  <a:spcPts val="0"/>
                </a:spcAft>
                <a:buClr>
                  <a:schemeClr val="lt1"/>
                </a:buClr>
                <a:buSzPts val="3000"/>
                <a:buFont typeface="Quattrocento Sans"/>
                <a:buNone/>
              </a:pPr>
              <a:r>
                <a:rPr lang="en-US" sz="3000" b="0" i="0" u="none" strike="noStrike" cap="none">
                  <a:solidFill>
                    <a:schemeClr val="lt1"/>
                  </a:solidFill>
                  <a:latin typeface="Quattrocento Sans"/>
                  <a:ea typeface="Quattrocento Sans"/>
                  <a:cs typeface="Quattrocento Sans"/>
                  <a:sym typeface="Quattrocento Sans"/>
                </a:rPr>
                <a:t>Dual Nature of Matter</a:t>
              </a:r>
              <a:endParaRPr/>
            </a:p>
          </p:txBody>
        </p:sp>
        <p:sp>
          <p:nvSpPr>
            <p:cNvPr id="137" name="Google Shape;137;p3"/>
            <p:cNvSpPr/>
            <p:nvPr/>
          </p:nvSpPr>
          <p:spPr>
            <a:xfrm>
              <a:off x="3166739" y="2430296"/>
              <a:ext cx="234499" cy="879371"/>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38" name="Google Shape;138;p3"/>
            <p:cNvSpPr/>
            <p:nvPr/>
          </p:nvSpPr>
          <p:spPr>
            <a:xfrm>
              <a:off x="3401238" y="2723419"/>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txBox="1"/>
            <p:nvPr/>
          </p:nvSpPr>
          <p:spPr>
            <a:xfrm>
              <a:off x="3435579" y="2757760"/>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Waves</a:t>
              </a:r>
              <a:endParaRPr/>
            </a:p>
          </p:txBody>
        </p:sp>
        <p:sp>
          <p:nvSpPr>
            <p:cNvPr id="140" name="Google Shape;140;p3"/>
            <p:cNvSpPr/>
            <p:nvPr/>
          </p:nvSpPr>
          <p:spPr>
            <a:xfrm>
              <a:off x="3166739" y="2430296"/>
              <a:ext cx="234499" cy="2344990"/>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41" name="Google Shape;141;p3"/>
            <p:cNvSpPr/>
            <p:nvPr/>
          </p:nvSpPr>
          <p:spPr>
            <a:xfrm>
              <a:off x="3401238" y="4189038"/>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txBox="1"/>
            <p:nvPr/>
          </p:nvSpPr>
          <p:spPr>
            <a:xfrm>
              <a:off x="3435579" y="4223379"/>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Particles</a:t>
              </a:r>
              <a:endParaRPr/>
            </a:p>
          </p:txBody>
        </p:sp>
        <p:sp>
          <p:nvSpPr>
            <p:cNvPr id="143" name="Google Shape;143;p3"/>
            <p:cNvSpPr/>
            <p:nvPr/>
          </p:nvSpPr>
          <p:spPr>
            <a:xfrm>
              <a:off x="5863478" y="1257800"/>
              <a:ext cx="2344990" cy="1172495"/>
            </a:xfrm>
            <a:prstGeom prst="roundRect">
              <a:avLst>
                <a:gd name="adj" fmla="val 10000"/>
              </a:avLst>
            </a:prstGeom>
            <a:solidFill>
              <a:srgbClr val="007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txBox="1"/>
            <p:nvPr/>
          </p:nvSpPr>
          <p:spPr>
            <a:xfrm>
              <a:off x="5897819" y="1292141"/>
              <a:ext cx="2276308" cy="1103813"/>
            </a:xfrm>
            <a:prstGeom prst="rect">
              <a:avLst/>
            </a:prstGeom>
            <a:noFill/>
            <a:ln>
              <a:noFill/>
            </a:ln>
          </p:spPr>
          <p:txBody>
            <a:bodyPr spcFirstLastPara="1" wrap="square" lIns="57150" tIns="38100" rIns="57150" bIns="38100" anchor="ctr" anchorCtr="0">
              <a:noAutofit/>
            </a:bodyPr>
            <a:lstStyle/>
            <a:p>
              <a:pPr marL="0" marR="0" lvl="0" indent="0" algn="ctr" rtl="0">
                <a:lnSpc>
                  <a:spcPct val="90000"/>
                </a:lnSpc>
                <a:spcBef>
                  <a:spcPts val="0"/>
                </a:spcBef>
                <a:spcAft>
                  <a:spcPts val="0"/>
                </a:spcAft>
                <a:buClr>
                  <a:schemeClr val="lt1"/>
                </a:buClr>
                <a:buSzPts val="3000"/>
                <a:buFont typeface="Quattrocento Sans"/>
                <a:buNone/>
              </a:pPr>
              <a:r>
                <a:rPr lang="en-US" sz="3000" b="0" i="0" u="none" strike="noStrike" cap="none">
                  <a:solidFill>
                    <a:schemeClr val="lt1"/>
                  </a:solidFill>
                  <a:latin typeface="Quattrocento Sans"/>
                  <a:ea typeface="Quattrocento Sans"/>
                  <a:cs typeface="Quattrocento Sans"/>
                  <a:sym typeface="Quattrocento Sans"/>
                </a:rPr>
                <a:t>Quantum Computing</a:t>
              </a:r>
              <a:endParaRPr sz="3000" b="0" i="0" u="none" strike="noStrike" cap="none">
                <a:solidFill>
                  <a:schemeClr val="lt1"/>
                </a:solidFill>
                <a:latin typeface="Quattrocento Sans"/>
                <a:ea typeface="Quattrocento Sans"/>
                <a:cs typeface="Quattrocento Sans"/>
                <a:sym typeface="Quattrocento Sans"/>
              </a:endParaRPr>
            </a:p>
          </p:txBody>
        </p:sp>
        <p:sp>
          <p:nvSpPr>
            <p:cNvPr id="145" name="Google Shape;145;p3"/>
            <p:cNvSpPr/>
            <p:nvPr/>
          </p:nvSpPr>
          <p:spPr>
            <a:xfrm>
              <a:off x="6097977" y="2430296"/>
              <a:ext cx="234499" cy="879371"/>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46" name="Google Shape;146;p3"/>
            <p:cNvSpPr/>
            <p:nvPr/>
          </p:nvSpPr>
          <p:spPr>
            <a:xfrm>
              <a:off x="6332476" y="2723419"/>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txBox="1"/>
            <p:nvPr/>
          </p:nvSpPr>
          <p:spPr>
            <a:xfrm>
              <a:off x="6366817" y="2757760"/>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Qubits</a:t>
              </a:r>
              <a:endParaRPr sz="2300" b="0" i="0" u="none" strike="noStrike" cap="none">
                <a:solidFill>
                  <a:schemeClr val="dk1"/>
                </a:solidFill>
                <a:latin typeface="Quattrocento Sans"/>
                <a:ea typeface="Quattrocento Sans"/>
                <a:cs typeface="Quattrocento Sans"/>
                <a:sym typeface="Quattrocento Sans"/>
              </a:endParaRPr>
            </a:p>
          </p:txBody>
        </p:sp>
        <p:sp>
          <p:nvSpPr>
            <p:cNvPr id="148" name="Google Shape;148;p3"/>
            <p:cNvSpPr/>
            <p:nvPr/>
          </p:nvSpPr>
          <p:spPr>
            <a:xfrm>
              <a:off x="6097977" y="2430296"/>
              <a:ext cx="234499" cy="2344990"/>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49" name="Google Shape;149;p3"/>
            <p:cNvSpPr/>
            <p:nvPr/>
          </p:nvSpPr>
          <p:spPr>
            <a:xfrm>
              <a:off x="6332476" y="4189038"/>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txBox="1"/>
            <p:nvPr/>
          </p:nvSpPr>
          <p:spPr>
            <a:xfrm>
              <a:off x="6366817" y="4223379"/>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Applications</a:t>
              </a:r>
              <a:endParaRPr sz="2300" b="0" i="0" u="none" strike="noStrike" cap="none">
                <a:solidFill>
                  <a:schemeClr val="dk1"/>
                </a:solidFill>
                <a:latin typeface="Quattrocento Sans"/>
                <a:ea typeface="Quattrocento Sans"/>
                <a:cs typeface="Quattrocento Sans"/>
                <a:sym typeface="Quattrocento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What is Dirac Notation?</a:t>
            </a:r>
            <a:endParaRPr/>
          </a:p>
        </p:txBody>
      </p:sp>
      <p:sp>
        <p:nvSpPr>
          <p:cNvPr id="405" name="Google Shape;405;p30"/>
          <p:cNvSpPr txBox="1">
            <a:spLocks noGrp="1"/>
          </p:cNvSpPr>
          <p:nvPr>
            <p:ph type="body" idx="1"/>
          </p:nvPr>
        </p:nvSpPr>
        <p:spPr>
          <a:xfrm>
            <a:off x="584200" y="1435497"/>
            <a:ext cx="7078423" cy="5256824"/>
          </a:xfrm>
          <a:prstGeom prst="rect">
            <a:avLst/>
          </a:prstGeom>
          <a:noFill/>
          <a:ln>
            <a:noFill/>
          </a:ln>
        </p:spPr>
        <p:txBody>
          <a:bodyPr spcFirstLastPara="1" wrap="square" lIns="0" tIns="0" rIns="0" bIns="0" anchor="t" anchorCtr="0">
            <a:spAutoFit/>
          </a:bodyPr>
          <a:lstStyle/>
          <a:p>
            <a:pPr marL="457200" lvl="0" indent="-457200" algn="l" rtl="0">
              <a:lnSpc>
                <a:spcPct val="100000"/>
              </a:lnSpc>
              <a:spcBef>
                <a:spcPts val="0"/>
              </a:spcBef>
              <a:spcAft>
                <a:spcPts val="0"/>
              </a:spcAft>
              <a:buClr>
                <a:schemeClr val="dk1"/>
              </a:buClr>
              <a:buSzPts val="2520"/>
              <a:buFont typeface="Arial"/>
              <a:buChar char="•"/>
            </a:pPr>
            <a:r>
              <a:rPr lang="en-US">
                <a:latin typeface="Quattrocento Sans"/>
                <a:ea typeface="Quattrocento Sans"/>
                <a:cs typeface="Quattrocento Sans"/>
                <a:sym typeface="Quattrocento Sans"/>
              </a:rPr>
              <a:t>Dirac Notation defines two vectors: Bra and Ket Vector.</a:t>
            </a:r>
            <a:endParaRPr/>
          </a:p>
          <a:p>
            <a:pPr marL="457200" lvl="0" indent="-297180" algn="l" rtl="0">
              <a:lnSpc>
                <a:spcPct val="100000"/>
              </a:lnSpc>
              <a:spcBef>
                <a:spcPts val="560"/>
              </a:spcBef>
              <a:spcAft>
                <a:spcPts val="0"/>
              </a:spcAft>
              <a:buClr>
                <a:schemeClr val="dk1"/>
              </a:buClr>
              <a:buSzPts val="2520"/>
              <a:buFont typeface="Arial"/>
              <a:buNone/>
            </a:pPr>
            <a:endParaRPr/>
          </a:p>
          <a:p>
            <a:pPr marL="228600" lvl="0" indent="-68579" algn="l" rtl="0">
              <a:lnSpc>
                <a:spcPct val="100000"/>
              </a:lnSpc>
              <a:spcBef>
                <a:spcPts val="560"/>
              </a:spcBef>
              <a:spcAft>
                <a:spcPts val="0"/>
              </a:spcAft>
              <a:buClr>
                <a:schemeClr val="dk1"/>
              </a:buClr>
              <a:buSzPts val="2520"/>
              <a:buNone/>
            </a:pP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If ψ is a column vector then we can write it in Dirac notation as | ψ ⟩ , where the | ⋅ ⟩ denotes that it is a ket vector.</a:t>
            </a:r>
            <a:endParaRPr/>
          </a:p>
          <a:p>
            <a:pPr marL="457200" lvl="0" indent="-297180" algn="l" rtl="0">
              <a:lnSpc>
                <a:spcPct val="100000"/>
              </a:lnSpc>
              <a:spcBef>
                <a:spcPts val="560"/>
              </a:spcBef>
              <a:spcAft>
                <a:spcPts val="0"/>
              </a:spcAft>
              <a:buClr>
                <a:schemeClr val="dk1"/>
              </a:buClr>
              <a:buSzPts val="2520"/>
              <a:buFont typeface="Arial"/>
              <a:buNone/>
            </a:pPr>
            <a:endParaRPr/>
          </a:p>
          <a:p>
            <a:pPr marL="228600" lvl="0" indent="-68579" algn="l" rtl="0">
              <a:lnSpc>
                <a:spcPct val="100000"/>
              </a:lnSpc>
              <a:spcBef>
                <a:spcPts val="560"/>
              </a:spcBef>
              <a:spcAft>
                <a:spcPts val="0"/>
              </a:spcAft>
              <a:buClr>
                <a:schemeClr val="dk1"/>
              </a:buClr>
              <a:buSzPts val="2520"/>
              <a:buNone/>
            </a:pP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Row vector ψ † is henceforth expressed as ⟨ ψ | .</a:t>
            </a:r>
            <a:endParaRPr/>
          </a:p>
        </p:txBody>
      </p:sp>
      <p:pic>
        <p:nvPicPr>
          <p:cNvPr id="406" name="Google Shape;406;p30" descr="https://user-images.githubusercontent.com/13587884/41194557-074738b0-6beb-11e8-9228-b1aef5f39360.png"/>
          <p:cNvPicPr preferRelativeResize="0"/>
          <p:nvPr/>
        </p:nvPicPr>
        <p:blipFill rotWithShape="1">
          <a:blip r:embed="rId3">
            <a:alphaModFix/>
          </a:blip>
          <a:srcRect/>
          <a:stretch/>
        </p:blipFill>
        <p:spPr>
          <a:xfrm>
            <a:off x="8313498" y="1017321"/>
            <a:ext cx="3048929" cy="5416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8504c8a90c_1_88"/>
          <p:cNvSpPr txBox="1">
            <a:spLocks noGrp="1"/>
          </p:cNvSpPr>
          <p:nvPr>
            <p:ph type="title"/>
          </p:nvPr>
        </p:nvSpPr>
        <p:spPr>
          <a:xfrm>
            <a:off x="584200" y="3962400"/>
            <a:ext cx="10995600" cy="554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1A1A1A"/>
              </a:buClr>
              <a:buSzPts val="3600"/>
              <a:buFont typeface="Quattrocento Sans"/>
              <a:buNone/>
            </a:pPr>
            <a:r>
              <a:rPr lang="en-US"/>
              <a:t>Quantum Information and Gates</a:t>
            </a:r>
            <a:endParaRPr/>
          </a:p>
        </p:txBody>
      </p:sp>
      <p:sp>
        <p:nvSpPr>
          <p:cNvPr id="416" name="Google Shape;416;g8504c8a90c_1_88"/>
          <p:cNvSpPr txBox="1">
            <a:spLocks noGrp="1"/>
          </p:cNvSpPr>
          <p:nvPr>
            <p:ph type="body" idx="1"/>
          </p:nvPr>
        </p:nvSpPr>
        <p:spPr>
          <a:xfrm>
            <a:off x="584200" y="4630555"/>
            <a:ext cx="11025300" cy="991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1A1A1A"/>
              </a:buClr>
              <a:buSzPts val="1800"/>
              <a:buNone/>
            </a:pPr>
            <a:r>
              <a:rPr lang="en-US"/>
              <a:t>Madhav Jivrajani</a:t>
            </a:r>
            <a:endParaRPr/>
          </a:p>
          <a:p>
            <a:pPr marL="0" lvl="0" indent="0" algn="l" rtl="0">
              <a:lnSpc>
                <a:spcPct val="100000"/>
              </a:lnSpc>
              <a:spcBef>
                <a:spcPts val="0"/>
              </a:spcBef>
              <a:spcAft>
                <a:spcPts val="0"/>
              </a:spcAft>
              <a:buClr>
                <a:srgbClr val="1A1A1A"/>
              </a:buClr>
              <a:buSzPts val="1800"/>
              <a:buNone/>
            </a:pPr>
            <a:r>
              <a:rPr lang="en-US"/>
              <a:t>Co-founder QForest,</a:t>
            </a:r>
            <a:endParaRPr/>
          </a:p>
          <a:p>
            <a:pPr marL="0" lvl="0" indent="0" algn="l" rtl="0">
              <a:lnSpc>
                <a:spcPct val="100000"/>
              </a:lnSpc>
              <a:spcBef>
                <a:spcPts val="0"/>
              </a:spcBef>
              <a:spcAft>
                <a:spcPts val="0"/>
              </a:spcAft>
              <a:buClr>
                <a:srgbClr val="1A1A1A"/>
              </a:buClr>
              <a:buSzPts val="1800"/>
              <a:buNone/>
            </a:pPr>
            <a:r>
              <a:rPr lang="en-US"/>
              <a:t>PES University, Bangalore </a:t>
            </a:r>
            <a:endParaRPr/>
          </a:p>
        </p:txBody>
      </p:sp>
      <p:pic>
        <p:nvPicPr>
          <p:cNvPr id="417" name="Google Shape;417;g8504c8a90c_1_88"/>
          <p:cNvPicPr preferRelativeResize="0"/>
          <p:nvPr/>
        </p:nvPicPr>
        <p:blipFill>
          <a:blip r:embed="rId3">
            <a:alphaModFix/>
          </a:blip>
          <a:stretch>
            <a:fillRect/>
          </a:stretch>
        </p:blipFill>
        <p:spPr>
          <a:xfrm>
            <a:off x="415000" y="327450"/>
            <a:ext cx="2270624" cy="2270624"/>
          </a:xfrm>
          <a:prstGeom prst="rect">
            <a:avLst/>
          </a:prstGeom>
          <a:noFill/>
          <a:ln>
            <a:noFill/>
          </a:ln>
        </p:spPr>
      </p:pic>
      <p:sp>
        <p:nvSpPr>
          <p:cNvPr id="418" name="Google Shape;418;g8504c8a90c_1_88"/>
          <p:cNvSpPr/>
          <p:nvPr/>
        </p:nvSpPr>
        <p:spPr>
          <a:xfrm>
            <a:off x="414963" y="327413"/>
            <a:ext cx="2270700" cy="2270700"/>
          </a:xfrm>
          <a:prstGeom prst="ellipse">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1"/>
          <p:cNvSpPr txBox="1">
            <a:spLocks noGrp="1"/>
          </p:cNvSpPr>
          <p:nvPr>
            <p:ph type="title"/>
          </p:nvPr>
        </p:nvSpPr>
        <p:spPr>
          <a:xfrm>
            <a:off x="588263" y="457200"/>
            <a:ext cx="1101852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What is computing?</a:t>
            </a:r>
            <a:endParaRPr/>
          </a:p>
          <a:p>
            <a:pPr marL="0" lvl="0" indent="0" algn="l" rtl="0">
              <a:lnSpc>
                <a:spcPct val="100000"/>
              </a:lnSpc>
              <a:spcBef>
                <a:spcPts val="0"/>
              </a:spcBef>
              <a:spcAft>
                <a:spcPts val="0"/>
              </a:spcAft>
              <a:buClr>
                <a:schemeClr val="dk1"/>
              </a:buClr>
              <a:buSzPts val="3600"/>
              <a:buFont typeface="Quattrocento Sans"/>
              <a:buNone/>
            </a:pPr>
            <a:endParaRPr/>
          </a:p>
        </p:txBody>
      </p:sp>
      <p:sp>
        <p:nvSpPr>
          <p:cNvPr id="424" name="Google Shape;424;p31"/>
          <p:cNvSpPr txBox="1">
            <a:spLocks noGrp="1"/>
          </p:cNvSpPr>
          <p:nvPr>
            <p:ph type="body" idx="1"/>
          </p:nvPr>
        </p:nvSpPr>
        <p:spPr>
          <a:xfrm>
            <a:off x="586390" y="1434370"/>
            <a:ext cx="11018520" cy="2499146"/>
          </a:xfrm>
          <a:prstGeom prst="rect">
            <a:avLst/>
          </a:prstGeom>
          <a:noFill/>
          <a:ln>
            <a:noFill/>
          </a:ln>
        </p:spPr>
        <p:txBody>
          <a:bodyPr spcFirstLastPara="1" wrap="square" lIns="0" tIns="0" rIns="0" bIns="0" anchor="t" anchorCtr="0">
            <a:spAutoFit/>
          </a:bodyPr>
          <a:lstStyle/>
          <a:p>
            <a:pPr marL="285750" lvl="0" indent="-285750" algn="l" rtl="0">
              <a:lnSpc>
                <a:spcPct val="100000"/>
              </a:lnSpc>
              <a:spcBef>
                <a:spcPts val="0"/>
              </a:spcBef>
              <a:spcAft>
                <a:spcPts val="0"/>
              </a:spcAft>
              <a:buClr>
                <a:schemeClr val="dk1"/>
              </a:buClr>
              <a:buSzPts val="2520"/>
              <a:buFont typeface="Arial"/>
              <a:buChar char="•"/>
            </a:pPr>
            <a:r>
              <a:rPr lang="en-US"/>
              <a:t>What does it mean to “compute” something?</a:t>
            </a:r>
            <a:endParaRPr/>
          </a:p>
          <a:p>
            <a:pPr marL="285750" lvl="0" indent="-285750" algn="l" rtl="0">
              <a:lnSpc>
                <a:spcPct val="100000"/>
              </a:lnSpc>
              <a:spcBef>
                <a:spcPts val="560"/>
              </a:spcBef>
              <a:spcAft>
                <a:spcPts val="0"/>
              </a:spcAft>
              <a:buClr>
                <a:schemeClr val="dk1"/>
              </a:buClr>
              <a:buSzPts val="2520"/>
              <a:buFont typeface="Arial"/>
              <a:buChar char="•"/>
            </a:pPr>
            <a:r>
              <a:rPr lang="en-US"/>
              <a:t>Does it come at a cost?</a:t>
            </a:r>
            <a:endParaRPr/>
          </a:p>
          <a:p>
            <a:pPr marL="285750" lvl="0" indent="-285750" algn="l" rtl="0">
              <a:lnSpc>
                <a:spcPct val="100000"/>
              </a:lnSpc>
              <a:spcBef>
                <a:spcPts val="560"/>
              </a:spcBef>
              <a:spcAft>
                <a:spcPts val="0"/>
              </a:spcAft>
              <a:buClr>
                <a:schemeClr val="dk1"/>
              </a:buClr>
              <a:buSzPts val="2520"/>
              <a:buFont typeface="Arial"/>
              <a:buChar char="•"/>
            </a:pPr>
            <a:r>
              <a:rPr lang="en-US"/>
              <a:t>Is it a physical process?</a:t>
            </a:r>
            <a:endParaRPr/>
          </a:p>
          <a:p>
            <a:pPr marL="285750" lvl="0" indent="-285750" algn="l" rtl="0">
              <a:lnSpc>
                <a:spcPct val="100000"/>
              </a:lnSpc>
              <a:spcBef>
                <a:spcPts val="560"/>
              </a:spcBef>
              <a:spcAft>
                <a:spcPts val="0"/>
              </a:spcAft>
              <a:buClr>
                <a:schemeClr val="dk1"/>
              </a:buClr>
              <a:buSzPts val="2520"/>
              <a:buFont typeface="Arial"/>
              <a:buChar char="•"/>
            </a:pPr>
            <a:r>
              <a:rPr lang="en-US"/>
              <a:t>Can we quantify the outcome of computing something?</a:t>
            </a:r>
            <a:endParaRPr/>
          </a:p>
          <a:p>
            <a:pPr marL="0" lvl="0" indent="0" algn="l" rtl="0">
              <a:lnSpc>
                <a:spcPct val="100000"/>
              </a:lnSpc>
              <a:spcBef>
                <a:spcPts val="560"/>
              </a:spcBef>
              <a:spcAft>
                <a:spcPts val="0"/>
              </a:spcAft>
              <a:buClr>
                <a:schemeClr val="dk1"/>
              </a:buClr>
              <a:buSzPts val="2520"/>
              <a:buNone/>
            </a:pPr>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3"/>
          <p:cNvSpPr txBox="1">
            <a:spLocks noGrp="1"/>
          </p:cNvSpPr>
          <p:nvPr>
            <p:ph type="title"/>
          </p:nvPr>
        </p:nvSpPr>
        <p:spPr>
          <a:xfrm>
            <a:off x="588263" y="457200"/>
            <a:ext cx="1101852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What is computing?</a:t>
            </a:r>
            <a:endParaRPr/>
          </a:p>
          <a:p>
            <a:pPr marL="0" lvl="0" indent="0" algn="l" rtl="0">
              <a:lnSpc>
                <a:spcPct val="100000"/>
              </a:lnSpc>
              <a:spcBef>
                <a:spcPts val="0"/>
              </a:spcBef>
              <a:spcAft>
                <a:spcPts val="0"/>
              </a:spcAft>
              <a:buClr>
                <a:schemeClr val="dk1"/>
              </a:buClr>
              <a:buSzPts val="3600"/>
              <a:buFont typeface="Quattrocento Sans"/>
              <a:buNone/>
            </a:pPr>
            <a:endParaRPr/>
          </a:p>
        </p:txBody>
      </p:sp>
      <p:sp>
        <p:nvSpPr>
          <p:cNvPr id="430" name="Google Shape;430;p33"/>
          <p:cNvSpPr txBox="1">
            <a:spLocks noGrp="1"/>
          </p:cNvSpPr>
          <p:nvPr>
            <p:ph type="body" idx="1"/>
          </p:nvPr>
        </p:nvSpPr>
        <p:spPr>
          <a:xfrm>
            <a:off x="586390" y="1434370"/>
            <a:ext cx="11018520" cy="235141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520"/>
              <a:buNone/>
            </a:pPr>
            <a:r>
              <a:rPr lang="en-US">
                <a:latin typeface="Quattrocento Sans"/>
                <a:ea typeface="Quattrocento Sans"/>
                <a:cs typeface="Quattrocento Sans"/>
                <a:sym typeface="Quattrocento Sans"/>
              </a:rPr>
              <a:t>Scary math formula</a:t>
            </a:r>
            <a:endParaRPr/>
          </a:p>
          <a:p>
            <a:pPr marL="0" lvl="0" indent="0" algn="l" rtl="0">
              <a:lnSpc>
                <a:spcPct val="100000"/>
              </a:lnSpc>
              <a:spcBef>
                <a:spcPts val="560"/>
              </a:spcBef>
              <a:spcAft>
                <a:spcPts val="0"/>
              </a:spcAft>
              <a:buClr>
                <a:schemeClr val="dk1"/>
              </a:buClr>
              <a:buSzPts val="2520"/>
              <a:buNone/>
            </a:pPr>
            <a:endParaRPr/>
          </a:p>
          <a:p>
            <a:pPr marL="0" lvl="0" indent="0" algn="l" rtl="0">
              <a:lnSpc>
                <a:spcPct val="100000"/>
              </a:lnSpc>
              <a:spcBef>
                <a:spcPts val="400"/>
              </a:spcBef>
              <a:spcAft>
                <a:spcPts val="0"/>
              </a:spcAft>
              <a:buClr>
                <a:schemeClr val="dk1"/>
              </a:buClr>
              <a:buSzPts val="1800"/>
              <a:buNone/>
            </a:pPr>
            <a:r>
              <a:rPr lang="en-US" sz="2000">
                <a:latin typeface="Quattrocento Sans"/>
                <a:ea typeface="Quattrocento Sans"/>
                <a:cs typeface="Quattrocento Sans"/>
                <a:sym typeface="Quattrocento Sans"/>
              </a:rPr>
              <a:t>                                                           Shannon’s Equation</a:t>
            </a:r>
            <a:endParaRPr/>
          </a:p>
          <a:p>
            <a:pPr marL="0" lvl="0" indent="0" algn="l" rtl="0">
              <a:lnSpc>
                <a:spcPct val="100000"/>
              </a:lnSpc>
              <a:spcBef>
                <a:spcPts val="560"/>
              </a:spcBef>
              <a:spcAft>
                <a:spcPts val="0"/>
              </a:spcAft>
              <a:buClr>
                <a:schemeClr val="dk1"/>
              </a:buClr>
              <a:buSzPts val="2520"/>
              <a:buNone/>
            </a:pPr>
            <a:r>
              <a:rPr lang="en-US">
                <a:latin typeface="Quattrocento Sans"/>
                <a:ea typeface="Quattrocento Sans"/>
                <a:cs typeface="Quattrocento Sans"/>
                <a:sym typeface="Quattrocento Sans"/>
              </a:rPr>
              <a:t>                                    </a:t>
            </a:r>
            <a:endParaRPr/>
          </a:p>
          <a:p>
            <a:pPr marL="0" lvl="0" indent="0" algn="l" rtl="0">
              <a:lnSpc>
                <a:spcPct val="100000"/>
              </a:lnSpc>
              <a:spcBef>
                <a:spcPts val="560"/>
              </a:spcBef>
              <a:spcAft>
                <a:spcPts val="0"/>
              </a:spcAft>
              <a:buClr>
                <a:schemeClr val="dk1"/>
              </a:buClr>
              <a:buSzPts val="2520"/>
              <a:buNone/>
            </a:pPr>
            <a:endParaRPr/>
          </a:p>
        </p:txBody>
      </p:sp>
      <p:pic>
        <p:nvPicPr>
          <p:cNvPr id="431" name="Google Shape;431;p33" descr="A close up of a clock&#10;&#10;Description generated with high confidence"/>
          <p:cNvPicPr preferRelativeResize="0"/>
          <p:nvPr/>
        </p:nvPicPr>
        <p:blipFill rotWithShape="1">
          <a:blip r:embed="rId3">
            <a:alphaModFix/>
          </a:blip>
          <a:srcRect/>
          <a:stretch/>
        </p:blipFill>
        <p:spPr>
          <a:xfrm>
            <a:off x="3923648" y="3047218"/>
            <a:ext cx="4647417" cy="1494250"/>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2"/>
          <p:cNvSpPr txBox="1">
            <a:spLocks noGrp="1"/>
          </p:cNvSpPr>
          <p:nvPr>
            <p:ph type="title"/>
          </p:nvPr>
        </p:nvSpPr>
        <p:spPr>
          <a:xfrm>
            <a:off x="588263" y="457200"/>
            <a:ext cx="1101852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What is computing?</a:t>
            </a:r>
            <a:endParaRPr/>
          </a:p>
          <a:p>
            <a:pPr marL="0" lvl="0" indent="0" algn="l" rtl="0">
              <a:lnSpc>
                <a:spcPct val="100000"/>
              </a:lnSpc>
              <a:spcBef>
                <a:spcPts val="0"/>
              </a:spcBef>
              <a:spcAft>
                <a:spcPts val="0"/>
              </a:spcAft>
              <a:buClr>
                <a:schemeClr val="dk1"/>
              </a:buClr>
              <a:buSzPts val="3600"/>
              <a:buFont typeface="Quattrocento Sans"/>
              <a:buNone/>
            </a:pPr>
            <a:endParaRPr/>
          </a:p>
        </p:txBody>
      </p:sp>
      <p:sp>
        <p:nvSpPr>
          <p:cNvPr id="437" name="Google Shape;437;p32"/>
          <p:cNvSpPr txBox="1">
            <a:spLocks noGrp="1"/>
          </p:cNvSpPr>
          <p:nvPr>
            <p:ph type="body" idx="1"/>
          </p:nvPr>
        </p:nvSpPr>
        <p:spPr>
          <a:xfrm>
            <a:off x="586390" y="1434370"/>
            <a:ext cx="11018520" cy="301621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520"/>
              <a:buNone/>
            </a:pPr>
            <a:r>
              <a:rPr lang="en-US">
                <a:latin typeface="Quattrocento Sans"/>
                <a:ea typeface="Quattrocento Sans"/>
                <a:cs typeface="Quattrocento Sans"/>
                <a:sym typeface="Quattrocento Sans"/>
              </a:rPr>
              <a:t>Let’s sprinkle some physics on this</a:t>
            </a:r>
            <a:endParaRPr/>
          </a:p>
          <a:p>
            <a:pPr marL="0" lvl="0" indent="0" algn="l" rtl="0">
              <a:lnSpc>
                <a:spcPct val="100000"/>
              </a:lnSpc>
              <a:spcBef>
                <a:spcPts val="560"/>
              </a:spcBef>
              <a:spcAft>
                <a:spcPts val="0"/>
              </a:spcAft>
              <a:buClr>
                <a:schemeClr val="dk1"/>
              </a:buClr>
              <a:buSzPts val="2520"/>
              <a:buNone/>
            </a:pPr>
            <a:endParaRPr/>
          </a:p>
          <a:p>
            <a:pPr marL="0" lvl="0" indent="0" algn="l" rtl="0">
              <a:lnSpc>
                <a:spcPct val="100000"/>
              </a:lnSpc>
              <a:spcBef>
                <a:spcPts val="560"/>
              </a:spcBef>
              <a:spcAft>
                <a:spcPts val="0"/>
              </a:spcAft>
              <a:buClr>
                <a:schemeClr val="dk1"/>
              </a:buClr>
              <a:buSzPts val="2520"/>
              <a:buNone/>
            </a:pPr>
            <a:endParaRPr/>
          </a:p>
          <a:p>
            <a:pPr marL="0" lvl="0" indent="0" algn="l" rtl="0">
              <a:lnSpc>
                <a:spcPct val="100000"/>
              </a:lnSpc>
              <a:spcBef>
                <a:spcPts val="560"/>
              </a:spcBef>
              <a:spcAft>
                <a:spcPts val="0"/>
              </a:spcAft>
              <a:buClr>
                <a:schemeClr val="dk1"/>
              </a:buClr>
              <a:buSzPts val="2520"/>
              <a:buNone/>
            </a:pPr>
            <a:endParaRPr/>
          </a:p>
          <a:p>
            <a:pPr marL="0" lvl="0" indent="457200" algn="l" rtl="0">
              <a:lnSpc>
                <a:spcPct val="100000"/>
              </a:lnSpc>
              <a:spcBef>
                <a:spcPts val="560"/>
              </a:spcBef>
              <a:spcAft>
                <a:spcPts val="0"/>
              </a:spcAft>
              <a:buClr>
                <a:schemeClr val="dk1"/>
              </a:buClr>
              <a:buSzPts val="2520"/>
              <a:buNone/>
            </a:pPr>
            <a:r>
              <a:rPr lang="en-US">
                <a:latin typeface="Quattrocento Sans"/>
                <a:ea typeface="Quattrocento Sans"/>
                <a:cs typeface="Quattrocento Sans"/>
                <a:sym typeface="Quattrocento Sans"/>
              </a:rPr>
              <a:t>Unorganized                                                      			Organized</a:t>
            </a:r>
            <a:endParaRPr/>
          </a:p>
          <a:p>
            <a:pPr marL="0" lvl="0" indent="0" algn="l" rtl="0">
              <a:lnSpc>
                <a:spcPct val="100000"/>
              </a:lnSpc>
              <a:spcBef>
                <a:spcPts val="560"/>
              </a:spcBef>
              <a:spcAft>
                <a:spcPts val="0"/>
              </a:spcAft>
              <a:buClr>
                <a:schemeClr val="dk1"/>
              </a:buClr>
              <a:buSzPts val="2520"/>
              <a:buNone/>
            </a:pPr>
            <a:endParaRPr/>
          </a:p>
        </p:txBody>
      </p:sp>
      <p:sp>
        <p:nvSpPr>
          <p:cNvPr id="438" name="Google Shape;438;p32"/>
          <p:cNvSpPr/>
          <p:nvPr/>
        </p:nvSpPr>
        <p:spPr>
          <a:xfrm>
            <a:off x="3783894" y="3186739"/>
            <a:ext cx="3330300" cy="484500"/>
          </a:xfrm>
          <a:prstGeom prst="rightArrow">
            <a:avLst>
              <a:gd name="adj1" fmla="val 50000"/>
              <a:gd name="adj2" fmla="val 50000"/>
            </a:avLst>
          </a:prstGeom>
          <a:solidFill>
            <a:srgbClr val="9EB6E4"/>
          </a:solid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8504c8a90c_8_77"/>
          <p:cNvSpPr txBox="1">
            <a:spLocks noGrp="1"/>
          </p:cNvSpPr>
          <p:nvPr>
            <p:ph type="title"/>
          </p:nvPr>
        </p:nvSpPr>
        <p:spPr>
          <a:xfrm>
            <a:off x="415650" y="941254"/>
            <a:ext cx="11360700" cy="1114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800"/>
              <a:t>Quantum…? Bits…?</a:t>
            </a:r>
            <a:endParaRPr sz="2800"/>
          </a:p>
        </p:txBody>
      </p:sp>
      <p:sp>
        <p:nvSpPr>
          <p:cNvPr id="444" name="Google Shape;444;g8504c8a90c_8_77"/>
          <p:cNvSpPr txBox="1">
            <a:spLocks noGrp="1"/>
          </p:cNvSpPr>
          <p:nvPr>
            <p:ph type="body" idx="1"/>
          </p:nvPr>
        </p:nvSpPr>
        <p:spPr>
          <a:xfrm>
            <a:off x="970200" y="2383808"/>
            <a:ext cx="10251600" cy="3014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endParaRPr sz="2400">
              <a:solidFill>
                <a:srgbClr val="000000"/>
              </a:solidFill>
              <a:latin typeface="Arial"/>
              <a:ea typeface="Arial"/>
              <a:cs typeface="Arial"/>
              <a:sym typeface="Arial"/>
            </a:endParaRPr>
          </a:p>
          <a:p>
            <a:pPr marL="0" lvl="0" indent="0" algn="ctr" rtl="0">
              <a:spcBef>
                <a:spcPts val="2100"/>
              </a:spcBef>
              <a:spcAft>
                <a:spcPts val="0"/>
              </a:spcAft>
              <a:buNone/>
            </a:pPr>
            <a:r>
              <a:rPr lang="en-US" sz="2400">
                <a:solidFill>
                  <a:srgbClr val="000000"/>
                </a:solidFill>
                <a:latin typeface="Arial"/>
                <a:ea typeface="Arial"/>
                <a:cs typeface="Arial"/>
                <a:sym typeface="Arial"/>
              </a:rPr>
              <a:t>Quantum mechanics is as powerful as it is weird. So, how can we use this to our benefit? Much after the advent of quantum mechanics, someone thought, </a:t>
            </a:r>
            <a:r>
              <a:rPr lang="en-US" sz="2400" i="1">
                <a:solidFill>
                  <a:srgbClr val="000000"/>
                </a:solidFill>
                <a:latin typeface="Arial"/>
                <a:ea typeface="Arial"/>
                <a:cs typeface="Arial"/>
                <a:sym typeface="Arial"/>
              </a:rPr>
              <a:t>“Oh. What if we use quantum mechanical systems for processing of information?”</a:t>
            </a:r>
            <a:endParaRPr sz="2400">
              <a:latin typeface="Arial"/>
              <a:ea typeface="Arial"/>
              <a:cs typeface="Arial"/>
              <a:sym typeface="Arial"/>
            </a:endParaRPr>
          </a:p>
          <a:p>
            <a:pPr marL="0" lvl="0" indent="0" algn="l" rtl="0">
              <a:spcBef>
                <a:spcPts val="2100"/>
              </a:spcBef>
              <a:spcAft>
                <a:spcPts val="2100"/>
              </a:spcAft>
              <a:buNone/>
            </a:pPr>
            <a:endParaRPr sz="2400">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8504c8a90c_8_8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800"/>
              <a:t>Bits! But...quantum?</a:t>
            </a:r>
            <a:endParaRPr sz="2800"/>
          </a:p>
        </p:txBody>
      </p:sp>
      <p:sp>
        <p:nvSpPr>
          <p:cNvPr id="450" name="Google Shape;450;g8504c8a90c_8_83"/>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609600" lvl="0" indent="-425450" algn="l" rtl="0">
              <a:lnSpc>
                <a:spcPct val="150000"/>
              </a:lnSpc>
              <a:spcBef>
                <a:spcPts val="0"/>
              </a:spcBef>
              <a:spcAft>
                <a:spcPts val="0"/>
              </a:spcAft>
              <a:buSzPts val="1900"/>
              <a:buChar char="●"/>
            </a:pPr>
            <a:r>
              <a:rPr lang="en-US" sz="1900"/>
              <a:t>Classical bits or just bits can have two distinct states, 0 or 1. </a:t>
            </a:r>
            <a:endParaRPr sz="1900"/>
          </a:p>
          <a:p>
            <a:pPr marL="1219200" lvl="1" indent="-425450" algn="l" rtl="0">
              <a:lnSpc>
                <a:spcPct val="150000"/>
              </a:lnSpc>
              <a:spcBef>
                <a:spcPts val="0"/>
              </a:spcBef>
              <a:spcAft>
                <a:spcPts val="0"/>
              </a:spcAft>
              <a:buSzPts val="1900"/>
              <a:buChar char="○"/>
            </a:pPr>
            <a:r>
              <a:rPr lang="en-US" sz="1900"/>
              <a:t>Entropy!</a:t>
            </a:r>
            <a:endParaRPr sz="1900"/>
          </a:p>
          <a:p>
            <a:pPr marL="609600" lvl="0" indent="-425450" algn="l" rtl="0">
              <a:lnSpc>
                <a:spcPct val="150000"/>
              </a:lnSpc>
              <a:spcBef>
                <a:spcPts val="0"/>
              </a:spcBef>
              <a:spcAft>
                <a:spcPts val="0"/>
              </a:spcAft>
              <a:buSzPts val="1900"/>
              <a:buChar char="●"/>
            </a:pPr>
            <a:r>
              <a:rPr lang="en-US" sz="1900"/>
              <a:t>Quantum bits on the other hand can be 0 or 1 or anything in-between!</a:t>
            </a:r>
            <a:endParaRPr sz="1900"/>
          </a:p>
          <a:p>
            <a:pPr marL="1219200" lvl="1" indent="-425450" algn="l" rtl="0">
              <a:lnSpc>
                <a:spcPct val="150000"/>
              </a:lnSpc>
              <a:spcBef>
                <a:spcPts val="0"/>
              </a:spcBef>
              <a:spcAft>
                <a:spcPts val="0"/>
              </a:spcAft>
              <a:buSzPts val="1900"/>
              <a:buChar char="○"/>
            </a:pPr>
            <a:r>
              <a:rPr lang="en-US" sz="1900"/>
              <a:t>This is possible because of the property of quantum systems called superposition. </a:t>
            </a:r>
            <a:endParaRPr sz="1900"/>
          </a:p>
          <a:p>
            <a:pPr marL="609600" lvl="0" indent="-425450" algn="l" rtl="0">
              <a:lnSpc>
                <a:spcPct val="150000"/>
              </a:lnSpc>
              <a:spcBef>
                <a:spcPts val="0"/>
              </a:spcBef>
              <a:spcAft>
                <a:spcPts val="0"/>
              </a:spcAft>
              <a:buSzPts val="1900"/>
              <a:buChar char="●"/>
            </a:pPr>
            <a:r>
              <a:rPr lang="en-US" sz="1900"/>
              <a:t>Formally… A qubit is a quantum system which represents the smallest unit of quantum information</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8504c8a90c_8_8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800"/>
              <a:t>Ohhhh, </a:t>
            </a:r>
            <a:r>
              <a:rPr lang="en-US" sz="2800" i="1"/>
              <a:t>quantum bits!</a:t>
            </a:r>
            <a:endParaRPr sz="2800" i="1"/>
          </a:p>
        </p:txBody>
      </p:sp>
      <p:pic>
        <p:nvPicPr>
          <p:cNvPr id="456" name="Google Shape;456;g8504c8a90c_8_88"/>
          <p:cNvPicPr preferRelativeResize="0"/>
          <p:nvPr/>
        </p:nvPicPr>
        <p:blipFill>
          <a:blip r:embed="rId3">
            <a:alphaModFix/>
          </a:blip>
          <a:stretch>
            <a:fillRect/>
          </a:stretch>
        </p:blipFill>
        <p:spPr>
          <a:xfrm>
            <a:off x="6803567" y="2827969"/>
            <a:ext cx="4131268" cy="3307134"/>
          </a:xfrm>
          <a:prstGeom prst="rect">
            <a:avLst/>
          </a:prstGeom>
          <a:noFill/>
          <a:ln>
            <a:noFill/>
          </a:ln>
        </p:spPr>
      </p:pic>
      <p:pic>
        <p:nvPicPr>
          <p:cNvPr id="457" name="Google Shape;457;g8504c8a90c_8_88"/>
          <p:cNvPicPr preferRelativeResize="0"/>
          <p:nvPr/>
        </p:nvPicPr>
        <p:blipFill>
          <a:blip r:embed="rId4">
            <a:alphaModFix/>
          </a:blip>
          <a:stretch>
            <a:fillRect/>
          </a:stretch>
        </p:blipFill>
        <p:spPr>
          <a:xfrm>
            <a:off x="523533" y="2827951"/>
            <a:ext cx="6615734" cy="1202100"/>
          </a:xfrm>
          <a:prstGeom prst="rect">
            <a:avLst/>
          </a:prstGeom>
          <a:noFill/>
          <a:ln>
            <a:noFill/>
          </a:ln>
        </p:spPr>
      </p:pic>
      <p:pic>
        <p:nvPicPr>
          <p:cNvPr id="458" name="Google Shape;458;g8504c8a90c_8_88"/>
          <p:cNvPicPr preferRelativeResize="0"/>
          <p:nvPr/>
        </p:nvPicPr>
        <p:blipFill rotWithShape="1">
          <a:blip r:embed="rId5">
            <a:alphaModFix/>
          </a:blip>
          <a:srcRect t="8759" r="18220" b="11169"/>
          <a:stretch/>
        </p:blipFill>
        <p:spPr>
          <a:xfrm>
            <a:off x="1936100" y="3773167"/>
            <a:ext cx="3229734" cy="25590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8504c8a90c_8_9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800"/>
              <a:t>Qubits</a:t>
            </a:r>
            <a:endParaRPr sz="2800"/>
          </a:p>
        </p:txBody>
      </p:sp>
      <p:sp>
        <p:nvSpPr>
          <p:cNvPr id="464" name="Google Shape;464;g8504c8a90c_8_9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sz="2400"/>
              <a:t>If you have </a:t>
            </a:r>
            <a:r>
              <a:rPr lang="en-US" sz="2400" i="1"/>
              <a:t>n </a:t>
            </a:r>
            <a:r>
              <a:rPr lang="en-US" sz="2400"/>
              <a:t>qubits then you have 2</a:t>
            </a:r>
            <a:r>
              <a:rPr lang="en-US" sz="2400" baseline="30000"/>
              <a:t>n</a:t>
            </a:r>
            <a:r>
              <a:rPr lang="en-US" sz="2400"/>
              <a:t> computational power</a:t>
            </a:r>
            <a:endParaRPr sz="2400"/>
          </a:p>
          <a:p>
            <a:pPr marL="609600" lvl="0" indent="-457200" algn="l" rtl="0">
              <a:spcBef>
                <a:spcPts val="0"/>
              </a:spcBef>
              <a:spcAft>
                <a:spcPts val="0"/>
              </a:spcAft>
              <a:buSzPts val="2400"/>
              <a:buChar char="●"/>
            </a:pPr>
            <a:r>
              <a:rPr lang="en-US" sz="2400"/>
              <a:t>Can any vector be a qubit?</a:t>
            </a:r>
            <a:endParaRPr sz="2400"/>
          </a:p>
          <a:p>
            <a:pPr marL="0" lvl="0" indent="0" algn="l" rtl="0">
              <a:spcBef>
                <a:spcPts val="2100"/>
              </a:spcBef>
              <a:spcAft>
                <a:spcPts val="2100"/>
              </a:spcAft>
              <a:buNone/>
            </a:pPr>
            <a:endParaRPr sz="2400"/>
          </a:p>
        </p:txBody>
      </p:sp>
      <p:pic>
        <p:nvPicPr>
          <p:cNvPr id="465" name="Google Shape;465;g8504c8a90c_8_95"/>
          <p:cNvPicPr preferRelativeResize="0"/>
          <p:nvPr/>
        </p:nvPicPr>
        <p:blipFill>
          <a:blip r:embed="rId3">
            <a:alphaModFix/>
          </a:blip>
          <a:stretch>
            <a:fillRect/>
          </a:stretch>
        </p:blipFill>
        <p:spPr>
          <a:xfrm>
            <a:off x="2518897" y="3865630"/>
            <a:ext cx="7154201" cy="13240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8504c8a90c_8_10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800"/>
              <a:t>Vectors and Vector Spaces</a:t>
            </a:r>
            <a:endParaRPr sz="2800"/>
          </a:p>
        </p:txBody>
      </p:sp>
      <p:sp>
        <p:nvSpPr>
          <p:cNvPr id="471" name="Google Shape;471;g8504c8a90c_8_101"/>
          <p:cNvSpPr txBox="1">
            <a:spLocks noGrp="1"/>
          </p:cNvSpPr>
          <p:nvPr>
            <p:ph type="body" idx="1"/>
          </p:nvPr>
        </p:nvSpPr>
        <p:spPr>
          <a:xfrm>
            <a:off x="970200" y="1470408"/>
            <a:ext cx="10251600" cy="3917100"/>
          </a:xfrm>
          <a:prstGeom prst="rect">
            <a:avLst/>
          </a:prstGeom>
        </p:spPr>
        <p:txBody>
          <a:bodyPr spcFirstLastPara="1" wrap="square" lIns="121900" tIns="121900" rIns="121900" bIns="121900" anchor="t" anchorCtr="0">
            <a:noAutofit/>
          </a:bodyPr>
          <a:lstStyle/>
          <a:p>
            <a:pPr marL="609600" lvl="0" indent="-412750" algn="l" rtl="0">
              <a:lnSpc>
                <a:spcPct val="150000"/>
              </a:lnSpc>
              <a:spcBef>
                <a:spcPts val="0"/>
              </a:spcBef>
              <a:spcAft>
                <a:spcPts val="0"/>
              </a:spcAft>
              <a:buSzPts val="1700"/>
              <a:buChar char="●"/>
            </a:pPr>
            <a:r>
              <a:rPr lang="en-US" sz="1700"/>
              <a:t>The generic definition is that, vectors are mathematical objects that have both magnitude and direction. </a:t>
            </a:r>
            <a:endParaRPr sz="1700"/>
          </a:p>
          <a:p>
            <a:pPr marL="609600" lvl="0" indent="-412750" algn="l" rtl="0">
              <a:lnSpc>
                <a:spcPct val="150000"/>
              </a:lnSpc>
              <a:spcBef>
                <a:spcPts val="0"/>
              </a:spcBef>
              <a:spcAft>
                <a:spcPts val="0"/>
              </a:spcAft>
              <a:buSzPts val="1700"/>
              <a:buChar char="●"/>
            </a:pPr>
            <a:r>
              <a:rPr lang="en-US" sz="1700">
                <a:solidFill>
                  <a:srgbClr val="000000"/>
                </a:solidFill>
              </a:rPr>
              <a:t>A vector space over a field F is a set of objects (vectors), where two conditions hold</a:t>
            </a:r>
            <a:endParaRPr sz="1700">
              <a:solidFill>
                <a:srgbClr val="000000"/>
              </a:solidFill>
            </a:endParaRPr>
          </a:p>
          <a:p>
            <a:pPr marL="1219200" lvl="1" indent="-412750" algn="l" rtl="0">
              <a:lnSpc>
                <a:spcPct val="150000"/>
              </a:lnSpc>
              <a:spcBef>
                <a:spcPts val="0"/>
              </a:spcBef>
              <a:spcAft>
                <a:spcPts val="0"/>
              </a:spcAft>
              <a:buClr>
                <a:srgbClr val="000000"/>
              </a:buClr>
              <a:buSzPts val="1700"/>
              <a:buChar char="○"/>
            </a:pPr>
            <a:r>
              <a:rPr lang="en-US" sz="1700">
                <a:solidFill>
                  <a:srgbClr val="000000"/>
                </a:solidFill>
              </a:rPr>
              <a:t>The operation to add two vectors is closed </a:t>
            </a:r>
            <a:endParaRPr sz="1700">
              <a:solidFill>
                <a:srgbClr val="000000"/>
              </a:solidFill>
            </a:endParaRPr>
          </a:p>
          <a:p>
            <a:pPr marL="1219200" lvl="1" indent="-412750" algn="l" rtl="0">
              <a:lnSpc>
                <a:spcPct val="150000"/>
              </a:lnSpc>
              <a:spcBef>
                <a:spcPts val="0"/>
              </a:spcBef>
              <a:spcAft>
                <a:spcPts val="0"/>
              </a:spcAft>
              <a:buClr>
                <a:srgbClr val="000000"/>
              </a:buClr>
              <a:buSzPts val="1700"/>
              <a:buChar char="○"/>
            </a:pPr>
            <a:r>
              <a:rPr lang="en-US" sz="1700">
                <a:solidFill>
                  <a:srgbClr val="000000"/>
                </a:solidFill>
              </a:rPr>
              <a:t>The operation of multiplying a vector with a scalar is closed </a:t>
            </a:r>
            <a:endParaRPr sz="1700">
              <a:solidFill>
                <a:srgbClr val="000000"/>
              </a:solidFill>
            </a:endParaRPr>
          </a:p>
          <a:p>
            <a:pPr marL="609600" lvl="0" indent="-412750" algn="l" rtl="0">
              <a:lnSpc>
                <a:spcPct val="150000"/>
              </a:lnSpc>
              <a:spcBef>
                <a:spcPts val="0"/>
              </a:spcBef>
              <a:spcAft>
                <a:spcPts val="0"/>
              </a:spcAft>
              <a:buSzPts val="1700"/>
              <a:buChar char="●"/>
            </a:pPr>
            <a:r>
              <a:rPr lang="en-US" sz="1700"/>
              <a:t>We represent qubits as “state vectors” </a:t>
            </a:r>
            <a:endParaRPr sz="1700"/>
          </a:p>
          <a:p>
            <a:pPr marL="609600" lvl="0" indent="-412750" algn="l" rtl="0">
              <a:lnSpc>
                <a:spcPct val="150000"/>
              </a:lnSpc>
              <a:spcBef>
                <a:spcPts val="0"/>
              </a:spcBef>
              <a:spcAft>
                <a:spcPts val="0"/>
              </a:spcAft>
              <a:buSzPts val="1700"/>
              <a:buChar char="●"/>
            </a:pPr>
            <a:r>
              <a:rPr lang="en-US" sz="1700"/>
              <a:t>There are simply vectors, no different than the one just presented that point to a specific point in space that corresponds to a particular quantum state. Oftentimes, this is visualized using a Bloch sphere. For instance, a vector, representing the state of a quantum system could look something like this arrow, enclosed inside the Bloch sphere, which is the so-called "state" space of all possible points to which our state vectors can "point"</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3</a:t>
            </a:r>
            <a:r>
              <a:rPr lang="en-US" sz="5400" baseline="30000">
                <a:solidFill>
                  <a:schemeClr val="lt1"/>
                </a:solidFill>
              </a:rPr>
              <a:t>rd</a:t>
            </a:r>
            <a:r>
              <a:rPr lang="en-US" sz="5400">
                <a:solidFill>
                  <a:schemeClr val="lt1"/>
                </a:solidFill>
              </a:rPr>
              <a:t> Industrial Revolution</a:t>
            </a:r>
            <a:endParaRPr/>
          </a:p>
        </p:txBody>
      </p:sp>
      <p:pic>
        <p:nvPicPr>
          <p:cNvPr id="156" name="Google Shape;156;p4" descr="Image result for transistor"/>
          <p:cNvPicPr preferRelativeResize="0"/>
          <p:nvPr/>
        </p:nvPicPr>
        <p:blipFill rotWithShape="1">
          <a:blip r:embed="rId3">
            <a:alphaModFix/>
          </a:blip>
          <a:srcRect/>
          <a:stretch/>
        </p:blipFill>
        <p:spPr>
          <a:xfrm>
            <a:off x="7570667" y="1733775"/>
            <a:ext cx="3568697" cy="3568697"/>
          </a:xfrm>
          <a:prstGeom prst="rect">
            <a:avLst/>
          </a:prstGeom>
          <a:noFill/>
          <a:ln>
            <a:noFill/>
          </a:ln>
        </p:spPr>
      </p:pic>
      <p:pic>
        <p:nvPicPr>
          <p:cNvPr id="157" name="Google Shape;157;p4" descr="Image result for industrial revolution"/>
          <p:cNvPicPr preferRelativeResize="0"/>
          <p:nvPr/>
        </p:nvPicPr>
        <p:blipFill rotWithShape="1">
          <a:blip r:embed="rId4">
            <a:alphaModFix/>
          </a:blip>
          <a:srcRect/>
          <a:stretch/>
        </p:blipFill>
        <p:spPr>
          <a:xfrm>
            <a:off x="243841" y="1568647"/>
            <a:ext cx="6245987" cy="4684490"/>
          </a:xfrm>
          <a:prstGeom prst="rect">
            <a:avLst/>
          </a:prstGeom>
          <a:noFill/>
          <a:ln>
            <a:noFill/>
          </a:ln>
        </p:spPr>
      </p:pic>
      <p:sp>
        <p:nvSpPr>
          <p:cNvPr id="158" name="Google Shape;158;p4"/>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3</a:t>
            </a:r>
            <a:r>
              <a:rPr lang="en-US" sz="4800" b="0" cap="none" baseline="30000">
                <a:solidFill>
                  <a:schemeClr val="accent1"/>
                </a:solidFill>
                <a:latin typeface="Quattrocento Sans"/>
                <a:ea typeface="Quattrocento Sans"/>
                <a:cs typeface="Quattrocento Sans"/>
                <a:sym typeface="Quattrocento Sans"/>
              </a:rPr>
              <a:t>rd</a:t>
            </a:r>
            <a:r>
              <a:rPr lang="en-US" sz="4800" b="0" cap="none">
                <a:solidFill>
                  <a:schemeClr val="accent1"/>
                </a:solidFill>
                <a:latin typeface="Quattrocento Sans"/>
                <a:ea typeface="Quattrocento Sans"/>
                <a:cs typeface="Quattrocento Sans"/>
                <a:sym typeface="Quattrocento Sans"/>
              </a:rPr>
              <a:t> Industrial Revolution</a:t>
            </a:r>
            <a:endParaRPr sz="4800" b="0" cap="none">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8504c8a90c_8_10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800"/>
              <a:t>Bloch sphere</a:t>
            </a:r>
            <a:endParaRPr sz="2800"/>
          </a:p>
        </p:txBody>
      </p:sp>
      <p:sp>
        <p:nvSpPr>
          <p:cNvPr id="477" name="Google Shape;477;g8504c8a90c_8_106"/>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1900">
                <a:latin typeface="Arial"/>
                <a:ea typeface="Arial"/>
                <a:cs typeface="Arial"/>
                <a:sym typeface="Arial"/>
              </a:rPr>
              <a:t>Another way to represent a qubit is the bloch sphere representation. </a:t>
            </a:r>
            <a:endParaRPr sz="1900">
              <a:latin typeface="Arial"/>
              <a:ea typeface="Arial"/>
              <a:cs typeface="Arial"/>
              <a:sym typeface="Arial"/>
            </a:endParaRPr>
          </a:p>
          <a:p>
            <a:pPr marL="609600" lvl="0" indent="-425450" algn="l" rtl="0">
              <a:spcBef>
                <a:spcPts val="2100"/>
              </a:spcBef>
              <a:spcAft>
                <a:spcPts val="0"/>
              </a:spcAft>
              <a:buSzPts val="1900"/>
              <a:buFont typeface="Arial"/>
              <a:buChar char="●"/>
            </a:pPr>
            <a:r>
              <a:rPr lang="en-US" sz="1900">
                <a:latin typeface="Arial"/>
                <a:ea typeface="Arial"/>
                <a:cs typeface="Arial"/>
                <a:sym typeface="Arial"/>
              </a:rPr>
              <a:t>This is a 3D sphere of unit radius and each point on its surface represents a different state. </a:t>
            </a:r>
            <a:endParaRPr sz="1900"/>
          </a:p>
        </p:txBody>
      </p:sp>
      <p:pic>
        <p:nvPicPr>
          <p:cNvPr id="478" name="Google Shape;478;g8504c8a90c_8_106"/>
          <p:cNvPicPr preferRelativeResize="0"/>
          <p:nvPr/>
        </p:nvPicPr>
        <p:blipFill>
          <a:blip r:embed="rId3">
            <a:alphaModFix/>
          </a:blip>
          <a:stretch>
            <a:fillRect/>
          </a:stretch>
        </p:blipFill>
        <p:spPr>
          <a:xfrm>
            <a:off x="7379442" y="3343917"/>
            <a:ext cx="2032958" cy="2162333"/>
          </a:xfrm>
          <a:prstGeom prst="rect">
            <a:avLst/>
          </a:prstGeom>
          <a:noFill/>
          <a:ln>
            <a:noFill/>
          </a:ln>
        </p:spPr>
      </p:pic>
      <p:pic>
        <p:nvPicPr>
          <p:cNvPr id="479" name="Google Shape;479;g8504c8a90c_8_106"/>
          <p:cNvPicPr preferRelativeResize="0"/>
          <p:nvPr/>
        </p:nvPicPr>
        <p:blipFill>
          <a:blip r:embed="rId4">
            <a:alphaModFix/>
          </a:blip>
          <a:stretch>
            <a:fillRect/>
          </a:stretch>
        </p:blipFill>
        <p:spPr>
          <a:xfrm>
            <a:off x="1680233" y="3343933"/>
            <a:ext cx="3440467" cy="167556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8504c8a90c_8_11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800"/>
              <a:t>Wow! That’s quite a lot, you’re almost there!</a:t>
            </a:r>
            <a:endParaRPr sz="2800"/>
          </a:p>
        </p:txBody>
      </p:sp>
      <p:sp>
        <p:nvSpPr>
          <p:cNvPr id="485" name="Google Shape;485;g8504c8a90c_8_113"/>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endParaRPr sz="1900"/>
          </a:p>
        </p:txBody>
      </p:sp>
      <p:pic>
        <p:nvPicPr>
          <p:cNvPr id="486" name="Google Shape;486;g8504c8a90c_8_113"/>
          <p:cNvPicPr preferRelativeResize="0"/>
          <p:nvPr/>
        </p:nvPicPr>
        <p:blipFill>
          <a:blip r:embed="rId3">
            <a:alphaModFix/>
          </a:blip>
          <a:stretch>
            <a:fillRect/>
          </a:stretch>
        </p:blipFill>
        <p:spPr>
          <a:xfrm>
            <a:off x="3648783" y="2886567"/>
            <a:ext cx="4894432" cy="260526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8504c8a90c_8_11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800"/>
              <a:t>Inner product</a:t>
            </a:r>
            <a:endParaRPr sz="2800"/>
          </a:p>
        </p:txBody>
      </p:sp>
      <p:sp>
        <p:nvSpPr>
          <p:cNvPr id="492" name="Google Shape;492;g8504c8a90c_8_119"/>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400"/>
              <a:t>Qubits are vectors in a 2</a:t>
            </a:r>
            <a:r>
              <a:rPr lang="en-US" sz="2400" baseline="30000"/>
              <a:t>n</a:t>
            </a:r>
            <a:r>
              <a:rPr lang="en-US" sz="2400"/>
              <a:t> Hilbert space</a:t>
            </a:r>
            <a:endParaRPr sz="2400"/>
          </a:p>
          <a:p>
            <a:pPr marL="0" lvl="0" indent="0" algn="l" rtl="0">
              <a:spcBef>
                <a:spcPts val="2100"/>
              </a:spcBef>
              <a:spcAft>
                <a:spcPts val="2100"/>
              </a:spcAft>
              <a:buNone/>
            </a:pPr>
            <a:r>
              <a:rPr lang="en-US" sz="2400"/>
              <a:t>Geometrically equivalent to the dot product</a:t>
            </a:r>
            <a:endParaRPr sz="2400"/>
          </a:p>
        </p:txBody>
      </p:sp>
      <p:pic>
        <p:nvPicPr>
          <p:cNvPr id="493" name="Google Shape;493;g8504c8a90c_8_119"/>
          <p:cNvPicPr preferRelativeResize="0"/>
          <p:nvPr/>
        </p:nvPicPr>
        <p:blipFill rotWithShape="1">
          <a:blip r:embed="rId3">
            <a:alphaModFix/>
          </a:blip>
          <a:srcRect l="9386" r="11405"/>
          <a:stretch/>
        </p:blipFill>
        <p:spPr>
          <a:xfrm>
            <a:off x="2182967" y="3951700"/>
            <a:ext cx="7686566" cy="154173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8504c8a90c_8_12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800"/>
              <a:t>Looking at Schrödinger’s catto </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1900"/>
          </a:p>
        </p:txBody>
      </p:sp>
      <p:sp>
        <p:nvSpPr>
          <p:cNvPr id="499" name="Google Shape;499;g8504c8a90c_8_12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609600" lvl="0" indent="-425450" algn="l" rtl="0">
              <a:spcBef>
                <a:spcPts val="0"/>
              </a:spcBef>
              <a:spcAft>
                <a:spcPts val="0"/>
              </a:spcAft>
              <a:buSzPts val="1900"/>
              <a:buChar char="●"/>
            </a:pPr>
            <a:r>
              <a:rPr lang="en-US" sz="1900"/>
              <a:t>How do you measure something? And how does this fit in with our trip down physics lane?</a:t>
            </a:r>
            <a:endParaRPr sz="1900"/>
          </a:p>
          <a:p>
            <a:pPr marL="609600" lvl="0" indent="-425450" algn="l" rtl="0">
              <a:spcBef>
                <a:spcPts val="0"/>
              </a:spcBef>
              <a:spcAft>
                <a:spcPts val="0"/>
              </a:spcAft>
              <a:buClr>
                <a:srgbClr val="000000"/>
              </a:buClr>
              <a:buSzPts val="1900"/>
              <a:buChar char="●"/>
            </a:pPr>
            <a:r>
              <a:rPr lang="en-US" sz="1900">
                <a:solidFill>
                  <a:srgbClr val="000000"/>
                </a:solidFill>
              </a:rPr>
              <a:t>The way we measure a qubit in a state|</a:t>
            </a:r>
            <a:r>
              <a:rPr lang="en-US" sz="1900" i="1">
                <a:solidFill>
                  <a:srgbClr val="000000"/>
                </a:solidFill>
              </a:rPr>
              <a:t>b</a:t>
            </a:r>
            <a:r>
              <a:rPr lang="en-US" sz="1900">
                <a:solidFill>
                  <a:srgbClr val="000000"/>
                </a:solidFill>
              </a:rPr>
              <a:t>⟩ is to take the inner product of the qubit with the state in which you want to measure it in and take the modulus of this result and square it. </a:t>
            </a:r>
            <a:endParaRPr sz="1900">
              <a:solidFill>
                <a:srgbClr val="000000"/>
              </a:solidFill>
            </a:endParaRPr>
          </a:p>
          <a:p>
            <a:pPr marL="609600" lvl="0" indent="-425450" algn="l" rtl="0">
              <a:spcBef>
                <a:spcPts val="0"/>
              </a:spcBef>
              <a:spcAft>
                <a:spcPts val="0"/>
              </a:spcAft>
              <a:buClr>
                <a:srgbClr val="000000"/>
              </a:buClr>
              <a:buSzPts val="1900"/>
              <a:buChar char="●"/>
            </a:pPr>
            <a:r>
              <a:rPr lang="en-US" sz="1900">
                <a:solidFill>
                  <a:srgbClr val="000000"/>
                </a:solidFill>
              </a:rPr>
              <a:t>This gives us the probability that the post-measurement state of the qubit will be |</a:t>
            </a:r>
            <a:r>
              <a:rPr lang="en-US" sz="1900" i="1">
                <a:solidFill>
                  <a:srgbClr val="000000"/>
                </a:solidFill>
              </a:rPr>
              <a:t>b</a:t>
            </a:r>
            <a:r>
              <a:rPr lang="en-US" sz="1900">
                <a:solidFill>
                  <a:srgbClr val="000000"/>
                </a:solidFill>
              </a:rPr>
              <a:t>⟩.</a:t>
            </a:r>
            <a:endParaRPr sz="1900">
              <a:solidFill>
                <a:srgbClr val="000000"/>
              </a:solidFill>
            </a:endParaRPr>
          </a:p>
          <a:p>
            <a:pPr marL="0" lvl="0" indent="0" algn="l" rtl="0">
              <a:spcBef>
                <a:spcPts val="2100"/>
              </a:spcBef>
              <a:spcAft>
                <a:spcPts val="2100"/>
              </a:spcAft>
              <a:buNone/>
            </a:pPr>
            <a:endParaRPr sz="1900">
              <a:solidFill>
                <a:srgbClr val="000000"/>
              </a:solidFill>
            </a:endParaRPr>
          </a:p>
        </p:txBody>
      </p:sp>
      <p:pic>
        <p:nvPicPr>
          <p:cNvPr id="500" name="Google Shape;500;g8504c8a90c_8_125"/>
          <p:cNvPicPr preferRelativeResize="0"/>
          <p:nvPr/>
        </p:nvPicPr>
        <p:blipFill>
          <a:blip r:embed="rId3">
            <a:alphaModFix/>
          </a:blip>
          <a:stretch>
            <a:fillRect/>
          </a:stretch>
        </p:blipFill>
        <p:spPr>
          <a:xfrm>
            <a:off x="3595833" y="4308167"/>
            <a:ext cx="5000332" cy="215146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i="0" u="none" strike="noStrike"/>
              <a:t>Matrices and why they are important</a:t>
            </a:r>
            <a:endParaRPr/>
          </a:p>
        </p:txBody>
      </p:sp>
      <p:sp>
        <p:nvSpPr>
          <p:cNvPr id="506" name="Google Shape;506;p34"/>
          <p:cNvSpPr txBox="1">
            <a:spLocks noGrp="1"/>
          </p:cNvSpPr>
          <p:nvPr>
            <p:ph type="body" idx="1"/>
          </p:nvPr>
        </p:nvSpPr>
        <p:spPr>
          <a:xfrm>
            <a:off x="586390" y="1434370"/>
            <a:ext cx="11018520" cy="3360920"/>
          </a:xfrm>
          <a:prstGeom prst="rect">
            <a:avLst/>
          </a:prstGeom>
          <a:noFill/>
          <a:ln>
            <a:noFill/>
          </a:ln>
        </p:spPr>
        <p:txBody>
          <a:bodyPr spcFirstLastPara="1" wrap="square" lIns="0" tIns="0" rIns="0" bIns="0" anchor="t" anchorCtr="0">
            <a:spAutoFit/>
          </a:bodyPr>
          <a:lstStyle/>
          <a:p>
            <a:pPr marL="285750" lvl="0" indent="-285750" algn="l" rtl="0">
              <a:lnSpc>
                <a:spcPct val="100000"/>
              </a:lnSpc>
              <a:spcBef>
                <a:spcPts val="0"/>
              </a:spcBef>
              <a:spcAft>
                <a:spcPts val="0"/>
              </a:spcAft>
              <a:buClr>
                <a:schemeClr val="dk1"/>
              </a:buClr>
              <a:buSzPts val="2520"/>
              <a:buFont typeface="Arial"/>
              <a:buChar char="•"/>
            </a:pPr>
            <a:r>
              <a:rPr lang="en-US"/>
              <a:t>In linear algebra, think of a matrix as an “operation” that modifies the state of a qubit </a:t>
            </a:r>
            <a:endParaRPr/>
          </a:p>
          <a:p>
            <a:pPr marL="285750" lvl="0" indent="-285750" algn="l" rtl="0">
              <a:lnSpc>
                <a:spcPct val="100000"/>
              </a:lnSpc>
              <a:spcBef>
                <a:spcPts val="560"/>
              </a:spcBef>
              <a:spcAft>
                <a:spcPts val="0"/>
              </a:spcAft>
              <a:buClr>
                <a:schemeClr val="dk1"/>
              </a:buClr>
              <a:buSzPts val="2520"/>
              <a:buFont typeface="Arial"/>
              <a:buChar char="•"/>
            </a:pPr>
            <a:r>
              <a:rPr lang="en-US"/>
              <a:t>Columns of matrices as vectors</a:t>
            </a:r>
            <a:endParaRPr/>
          </a:p>
          <a:p>
            <a:pPr marL="285750" lvl="0" indent="-285750" algn="l" rtl="0">
              <a:lnSpc>
                <a:spcPct val="100000"/>
              </a:lnSpc>
              <a:spcBef>
                <a:spcPts val="560"/>
              </a:spcBef>
              <a:spcAft>
                <a:spcPts val="0"/>
              </a:spcAft>
              <a:buClr>
                <a:schemeClr val="dk1"/>
              </a:buClr>
              <a:buSzPts val="2520"/>
              <a:buFont typeface="Arial"/>
              <a:buChar char="•"/>
            </a:pPr>
            <a:r>
              <a:rPr lang="en-US"/>
              <a:t>Columns are the transformed standard bases when the operation is applied on them</a:t>
            </a:r>
            <a:endParaRPr/>
          </a:p>
          <a:p>
            <a:pPr marL="0" lvl="0" indent="0" algn="ctr" rtl="0">
              <a:lnSpc>
                <a:spcPct val="100000"/>
              </a:lnSpc>
              <a:spcBef>
                <a:spcPts val="560"/>
              </a:spcBef>
              <a:spcAft>
                <a:spcPts val="0"/>
              </a:spcAft>
              <a:buClr>
                <a:schemeClr val="dk1"/>
              </a:buClr>
              <a:buSzPts val="2520"/>
              <a:buNone/>
            </a:pPr>
            <a:r>
              <a:rPr lang="en-US"/>
              <a:t>These operations are termed as gates</a:t>
            </a:r>
            <a:endParaRPr/>
          </a:p>
          <a:p>
            <a:pPr marL="0" lvl="0" indent="0" algn="l" rtl="0">
              <a:lnSpc>
                <a:spcPct val="100000"/>
              </a:lnSpc>
              <a:spcBef>
                <a:spcPts val="560"/>
              </a:spcBef>
              <a:spcAft>
                <a:spcPts val="0"/>
              </a:spcAft>
              <a:buClr>
                <a:schemeClr val="dk1"/>
              </a:buClr>
              <a:buSzPts val="2520"/>
              <a:buNone/>
            </a:pPr>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5"/>
          <p:cNvSpPr txBox="1">
            <a:spLocks noGrp="1"/>
          </p:cNvSpPr>
          <p:nvPr>
            <p:ph type="title"/>
          </p:nvPr>
        </p:nvSpPr>
        <p:spPr>
          <a:xfrm>
            <a:off x="588263" y="457200"/>
            <a:ext cx="11018520" cy="73866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4800"/>
              <a:buFont typeface="Quattrocento Sans"/>
              <a:buNone/>
            </a:pPr>
            <a:r>
              <a:rPr lang="en-US" sz="4800" u="sng"/>
              <a:t>Gates</a:t>
            </a:r>
            <a:endParaRPr sz="4800" u="sng"/>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5"/>
        <p:cNvGrpSpPr/>
        <p:nvPr/>
      </p:nvGrpSpPr>
      <p:grpSpPr>
        <a:xfrm>
          <a:off x="0" y="0"/>
          <a:ext cx="0" cy="0"/>
          <a:chOff x="0" y="0"/>
          <a:chExt cx="0" cy="0"/>
        </a:xfrm>
      </p:grpSpPr>
      <p:sp>
        <p:nvSpPr>
          <p:cNvPr id="516" name="Google Shape;516;p36"/>
          <p:cNvSpPr txBox="1">
            <a:spLocks noGrp="1"/>
          </p:cNvSpPr>
          <p:nvPr>
            <p:ph type="title"/>
          </p:nvPr>
        </p:nvSpPr>
        <p:spPr>
          <a:xfrm>
            <a:off x="5277329" y="640080"/>
            <a:ext cx="6274590" cy="271354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Quattrocento Sans"/>
              <a:buNone/>
            </a:pPr>
            <a:r>
              <a:rPr lang="en-US" sz="6000">
                <a:solidFill>
                  <a:schemeClr val="dk1"/>
                </a:solidFill>
              </a:rPr>
              <a:t>Gates</a:t>
            </a:r>
            <a:endParaRPr/>
          </a:p>
        </p:txBody>
      </p:sp>
      <p:pic>
        <p:nvPicPr>
          <p:cNvPr id="517" name="Google Shape;517;p36" descr="A person wearing glasses and smiling at the camera&#10;&#10;Description generated with very high confidence"/>
          <p:cNvPicPr preferRelativeResize="0"/>
          <p:nvPr/>
        </p:nvPicPr>
        <p:blipFill rotWithShape="1">
          <a:blip r:embed="rId3">
            <a:alphaModFix/>
          </a:blip>
          <a:srcRect l="9511"/>
          <a:stretch/>
        </p:blipFill>
        <p:spPr>
          <a:xfrm>
            <a:off x="1" y="10"/>
            <a:ext cx="4654296" cy="6857990"/>
          </a:xfrm>
          <a:prstGeom prst="rect">
            <a:avLst/>
          </a:prstGeom>
          <a:noFill/>
          <a:ln>
            <a:noFill/>
          </a:ln>
        </p:spPr>
      </p:pic>
      <p:sp>
        <p:nvSpPr>
          <p:cNvPr id="518" name="Google Shape;518;p36"/>
          <p:cNvSpPr txBox="1"/>
          <p:nvPr/>
        </p:nvSpPr>
        <p:spPr>
          <a:xfrm>
            <a:off x="8412490" y="4255318"/>
            <a:ext cx="2743200" cy="1300356"/>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br>
              <a:rPr lang="en-US" sz="1750">
                <a:solidFill>
                  <a:schemeClr val="dk1"/>
                </a:solidFill>
                <a:latin typeface="Quattrocento Sans"/>
                <a:ea typeface="Quattrocento Sans"/>
                <a:cs typeface="Quattrocento Sans"/>
                <a:sym typeface="Quattrocento Sans"/>
              </a:rPr>
            </a:br>
            <a:r>
              <a:rPr lang="en-US" sz="2200">
                <a:solidFill>
                  <a:srgbClr val="595959"/>
                </a:solidFill>
                <a:latin typeface="Lato"/>
                <a:ea typeface="Lato"/>
                <a:cs typeface="Lato"/>
                <a:sym typeface="Lato"/>
              </a:rPr>
              <a:t>Hehe, wrong Gates (sorry, was bored)</a:t>
            </a:r>
            <a:endParaRPr/>
          </a:p>
          <a:p>
            <a:pPr marL="0" marR="0" lvl="0" indent="0" algn="r" rtl="0">
              <a:spcBef>
                <a:spcPts val="600"/>
              </a:spcBef>
              <a:spcAft>
                <a:spcPts val="0"/>
              </a:spcAft>
              <a:buNone/>
            </a:pPr>
            <a:endParaRPr sz="1800">
              <a:solidFill>
                <a:srgbClr val="595959"/>
              </a:solidFill>
              <a:latin typeface="Lato"/>
              <a:ea typeface="Lato"/>
              <a:cs typeface="Lato"/>
              <a:sym typeface="Lato"/>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2"/>
        <p:cNvGrpSpPr/>
        <p:nvPr/>
      </p:nvGrpSpPr>
      <p:grpSpPr>
        <a:xfrm>
          <a:off x="0" y="0"/>
          <a:ext cx="0" cy="0"/>
          <a:chOff x="0" y="0"/>
          <a:chExt cx="0" cy="0"/>
        </a:xfrm>
      </p:grpSpPr>
      <p:sp>
        <p:nvSpPr>
          <p:cNvPr id="523" name="Google Shape;523;p37"/>
          <p:cNvSpPr txBox="1">
            <a:spLocks noGrp="1"/>
          </p:cNvSpPr>
          <p:nvPr>
            <p:ph type="title"/>
          </p:nvPr>
        </p:nvSpPr>
        <p:spPr>
          <a:xfrm>
            <a:off x="1136428" y="627564"/>
            <a:ext cx="747417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Quattrocento Sans"/>
              <a:buNone/>
            </a:pPr>
            <a:r>
              <a:rPr lang="en-US" sz="4400" b="1">
                <a:solidFill>
                  <a:schemeClr val="dk1"/>
                </a:solidFill>
                <a:latin typeface="Quattrocento Sans"/>
                <a:ea typeface="Quattrocento Sans"/>
                <a:cs typeface="Quattrocento Sans"/>
                <a:sym typeface="Quattrocento Sans"/>
              </a:rPr>
              <a:t>Classical and quantum gates</a:t>
            </a:r>
            <a:endParaRPr sz="4400">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4400"/>
              <a:buFont typeface="Quattrocento Sans"/>
              <a:buNone/>
            </a:pPr>
            <a:endParaRPr sz="4400">
              <a:solidFill>
                <a:schemeClr val="dk1"/>
              </a:solidFill>
              <a:latin typeface="Quattrocento Sans"/>
              <a:ea typeface="Quattrocento Sans"/>
              <a:cs typeface="Quattrocento Sans"/>
              <a:sym typeface="Quattrocento Sans"/>
            </a:endParaRPr>
          </a:p>
        </p:txBody>
      </p:sp>
      <p:sp>
        <p:nvSpPr>
          <p:cNvPr id="524" name="Google Shape;524;p37"/>
          <p:cNvSpPr txBox="1">
            <a:spLocks noGrp="1"/>
          </p:cNvSpPr>
          <p:nvPr>
            <p:ph type="body" idx="1"/>
          </p:nvPr>
        </p:nvSpPr>
        <p:spPr>
          <a:xfrm>
            <a:off x="1136429" y="2278173"/>
            <a:ext cx="6467867" cy="3450613"/>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What are the differences between the two?</a:t>
            </a:r>
            <a:endParaRPr/>
          </a:p>
          <a:p>
            <a:pPr marL="228600" lvl="0" indent="-228600" algn="l" rtl="0">
              <a:lnSpc>
                <a:spcPct val="90000"/>
              </a:lnSpc>
              <a:spcBef>
                <a:spcPts val="48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Classical NOT vs classical OR, AND etc</a:t>
            </a:r>
            <a:endParaRPr/>
          </a:p>
          <a:p>
            <a:pPr marL="228600" lvl="0" indent="-228600" algn="l" rtl="0">
              <a:lnSpc>
                <a:spcPct val="90000"/>
              </a:lnSpc>
              <a:spcBef>
                <a:spcPts val="48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How does it relate to the physics of information?</a:t>
            </a:r>
            <a:endParaRPr/>
          </a:p>
          <a:p>
            <a:pPr marL="228600" lvl="0" indent="-228600" algn="l" rtl="0">
              <a:lnSpc>
                <a:spcPct val="90000"/>
              </a:lnSpc>
              <a:spcBef>
                <a:spcPts val="48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What are some of the equivalent gates between classical and quantum computing? </a:t>
            </a:r>
            <a:endParaRPr/>
          </a:p>
          <a:p>
            <a:pPr marL="228600" lvl="0" indent="-91440" algn="l" rtl="0">
              <a:lnSpc>
                <a:spcPct val="90000"/>
              </a:lnSpc>
              <a:spcBef>
                <a:spcPts val="480"/>
              </a:spcBef>
              <a:spcAft>
                <a:spcPts val="0"/>
              </a:spcAft>
              <a:buClr>
                <a:schemeClr val="dk1"/>
              </a:buClr>
              <a:buSzPts val="2160"/>
              <a:buFont typeface="Arial"/>
              <a:buNone/>
            </a:pPr>
            <a:endParaRPr sz="2400">
              <a:solidFill>
                <a:schemeClr val="dk1"/>
              </a:solidFill>
              <a:latin typeface="Quattrocento Sans"/>
              <a:ea typeface="Quattrocento Sans"/>
              <a:cs typeface="Quattrocento Sans"/>
              <a:sym typeface="Quattrocento Sans"/>
            </a:endParaRPr>
          </a:p>
        </p:txBody>
      </p:sp>
      <p:sp>
        <p:nvSpPr>
          <p:cNvPr id="525" name="Google Shape;525;p37"/>
          <p:cNvSpPr/>
          <p:nvPr/>
        </p:nvSpPr>
        <p:spPr>
          <a:xfrm>
            <a:off x="10088880" y="0"/>
            <a:ext cx="210312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sp>
        <p:nvSpPr>
          <p:cNvPr id="526" name="Google Shape;526;p37"/>
          <p:cNvSpPr/>
          <p:nvPr/>
        </p:nvSpPr>
        <p:spPr>
          <a:xfrm>
            <a:off x="8915400" y="2358913"/>
            <a:ext cx="2140172" cy="2140172"/>
          </a:xfrm>
          <a:prstGeom prst="ellipse">
            <a:avLst/>
          </a:prstGeom>
          <a:solidFill>
            <a:srgbClr val="FFFFFF"/>
          </a:solidFill>
          <a:ln w="222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pic>
        <p:nvPicPr>
          <p:cNvPr id="527" name="Google Shape;527;p37" descr="Quotes"/>
          <p:cNvPicPr preferRelativeResize="0"/>
          <p:nvPr/>
        </p:nvPicPr>
        <p:blipFill rotWithShape="1">
          <a:blip r:embed="rId3">
            <a:alphaModFix/>
          </a:blip>
          <a:srcRect/>
          <a:stretch/>
        </p:blipFill>
        <p:spPr>
          <a:xfrm>
            <a:off x="9413987" y="2857501"/>
            <a:ext cx="1142998" cy="1142998"/>
          </a:xfrm>
          <a:prstGeom prst="rect">
            <a:avLst/>
          </a:prstGeom>
          <a:noFill/>
          <a:ln>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1"/>
        <p:cNvGrpSpPr/>
        <p:nvPr/>
      </p:nvGrpSpPr>
      <p:grpSpPr>
        <a:xfrm>
          <a:off x="0" y="0"/>
          <a:ext cx="0" cy="0"/>
          <a:chOff x="0" y="0"/>
          <a:chExt cx="0" cy="0"/>
        </a:xfrm>
      </p:grpSpPr>
      <p:sp>
        <p:nvSpPr>
          <p:cNvPr id="532" name="Google Shape;532;p38"/>
          <p:cNvSpPr txBox="1">
            <a:spLocks noGrp="1"/>
          </p:cNvSpPr>
          <p:nvPr>
            <p:ph type="title"/>
          </p:nvPr>
        </p:nvSpPr>
        <p:spPr>
          <a:xfrm>
            <a:off x="974016" y="386002"/>
            <a:ext cx="944033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5400"/>
              <a:buFont typeface="Quattrocento Sans"/>
              <a:buNone/>
            </a:pPr>
            <a:r>
              <a:rPr lang="en-US" sz="5400" b="1">
                <a:solidFill>
                  <a:schemeClr val="accent1"/>
                </a:solidFill>
                <a:latin typeface="Quattrocento Sans"/>
                <a:ea typeface="Quattrocento Sans"/>
                <a:cs typeface="Quattrocento Sans"/>
                <a:sym typeface="Quattrocento Sans"/>
              </a:rPr>
              <a:t>Quantum gates</a:t>
            </a:r>
            <a:endParaRPr sz="5400">
              <a:solidFill>
                <a:schemeClr val="accent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5400"/>
              <a:buFont typeface="Quattrocento Sans"/>
              <a:buNone/>
            </a:pPr>
            <a:endParaRPr sz="5400">
              <a:solidFill>
                <a:schemeClr val="accent1"/>
              </a:solidFill>
              <a:latin typeface="Quattrocento Sans"/>
              <a:ea typeface="Quattrocento Sans"/>
              <a:cs typeface="Quattrocento Sans"/>
              <a:sym typeface="Quattrocento Sans"/>
            </a:endParaRPr>
          </a:p>
        </p:txBody>
      </p:sp>
      <p:pic>
        <p:nvPicPr>
          <p:cNvPr id="533" name="Google Shape;533;p38"/>
          <p:cNvPicPr preferRelativeResize="0"/>
          <p:nvPr/>
        </p:nvPicPr>
        <p:blipFill rotWithShape="1">
          <a:blip r:embed="rId3">
            <a:alphaModFix/>
          </a:blip>
          <a:srcRect/>
          <a:stretch/>
        </p:blipFill>
        <p:spPr>
          <a:xfrm>
            <a:off x="2758858" y="3679209"/>
            <a:ext cx="5789112" cy="793392"/>
          </a:xfrm>
          <a:prstGeom prst="rect">
            <a:avLst/>
          </a:prstGeom>
          <a:noFill/>
          <a:ln>
            <a:noFill/>
          </a:ln>
        </p:spPr>
      </p:pic>
      <p:sp>
        <p:nvSpPr>
          <p:cNvPr id="534" name="Google Shape;534;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520"/>
              <a:buFont typeface="Arial"/>
              <a:buChar char="•"/>
            </a:pPr>
            <a:r>
              <a:rPr lang="en-US">
                <a:solidFill>
                  <a:schemeClr val="dk1"/>
                </a:solidFill>
                <a:latin typeface="Quattrocento Sans"/>
                <a:ea typeface="Quattrocento Sans"/>
                <a:cs typeface="Quattrocento Sans"/>
                <a:sym typeface="Quattrocento Sans"/>
              </a:rPr>
              <a:t>These are nothing but unitary matrices that change the state of the qubit. </a:t>
            </a:r>
            <a:endParaRPr/>
          </a:p>
          <a:p>
            <a:pPr marL="228600" lvl="0" indent="-68579" algn="l" rtl="0">
              <a:lnSpc>
                <a:spcPct val="90000"/>
              </a:lnSpc>
              <a:spcBef>
                <a:spcPts val="560"/>
              </a:spcBef>
              <a:spcAft>
                <a:spcPts val="0"/>
              </a:spcAft>
              <a:buClr>
                <a:schemeClr val="dk1"/>
              </a:buClr>
              <a:buSzPts val="2520"/>
              <a:buFont typeface="Arial"/>
              <a:buNone/>
            </a:pPr>
            <a:endParaRPr>
              <a:solidFill>
                <a:schemeClr val="dk1"/>
              </a:solidFill>
              <a:latin typeface="Quattrocento Sans"/>
              <a:ea typeface="Quattrocento Sans"/>
              <a:cs typeface="Quattrocento Sans"/>
              <a:sym typeface="Quattrocento Sans"/>
            </a:endParaRPr>
          </a:p>
          <a:p>
            <a:pPr marL="228600" lvl="0" indent="-68579" algn="l" rtl="0">
              <a:lnSpc>
                <a:spcPct val="90000"/>
              </a:lnSpc>
              <a:spcBef>
                <a:spcPts val="560"/>
              </a:spcBef>
              <a:spcAft>
                <a:spcPts val="0"/>
              </a:spcAft>
              <a:buClr>
                <a:schemeClr val="dk1"/>
              </a:buClr>
              <a:buSzPts val="2520"/>
              <a:buFont typeface="Arial"/>
              <a:buNone/>
            </a:pPr>
            <a:endParaRPr>
              <a:solidFill>
                <a:schemeClr val="dk1"/>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8"/>
        <p:cNvGrpSpPr/>
        <p:nvPr/>
      </p:nvGrpSpPr>
      <p:grpSpPr>
        <a:xfrm>
          <a:off x="0" y="0"/>
          <a:ext cx="0" cy="0"/>
          <a:chOff x="0" y="0"/>
          <a:chExt cx="0" cy="0"/>
        </a:xfrm>
      </p:grpSpPr>
      <p:sp>
        <p:nvSpPr>
          <p:cNvPr id="539" name="Google Shape;539;p39"/>
          <p:cNvSpPr txBox="1">
            <a:spLocks noGrp="1"/>
          </p:cNvSpPr>
          <p:nvPr>
            <p:ph type="title"/>
          </p:nvPr>
        </p:nvSpPr>
        <p:spPr>
          <a:xfrm>
            <a:off x="588263" y="457200"/>
            <a:ext cx="11018520" cy="55399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00"/>
              </a:buClr>
              <a:buSzPts val="4000"/>
              <a:buFont typeface="Quattrocento Sans"/>
              <a:buNone/>
            </a:pPr>
            <a:r>
              <a:rPr lang="en-US" sz="4000" b="1">
                <a:solidFill>
                  <a:srgbClr val="000000"/>
                </a:solidFill>
              </a:rPr>
              <a:t>Quantum gates</a:t>
            </a:r>
            <a:endParaRPr sz="4000">
              <a:solidFill>
                <a:srgbClr val="000000"/>
              </a:solidFill>
            </a:endParaRPr>
          </a:p>
          <a:p>
            <a:pPr marL="0" lvl="0" indent="0" algn="l" rtl="0">
              <a:lnSpc>
                <a:spcPct val="90000"/>
              </a:lnSpc>
              <a:spcBef>
                <a:spcPts val="0"/>
              </a:spcBef>
              <a:spcAft>
                <a:spcPts val="0"/>
              </a:spcAft>
              <a:buClr>
                <a:schemeClr val="dk1"/>
              </a:buClr>
              <a:buSzPts val="4000"/>
              <a:buFont typeface="Quattrocento Sans"/>
              <a:buNone/>
            </a:pPr>
            <a:endParaRPr sz="4000">
              <a:solidFill>
                <a:srgbClr val="000000"/>
              </a:solidFill>
            </a:endParaRPr>
          </a:p>
        </p:txBody>
      </p:sp>
      <p:sp>
        <p:nvSpPr>
          <p:cNvPr id="540" name="Google Shape;540;p39"/>
          <p:cNvSpPr txBox="1">
            <a:spLocks noGrp="1"/>
          </p:cNvSpPr>
          <p:nvPr>
            <p:ph type="body" idx="1"/>
          </p:nvPr>
        </p:nvSpPr>
        <p:spPr>
          <a:xfrm>
            <a:off x="586390" y="1434370"/>
            <a:ext cx="11018520" cy="2308324"/>
          </a:xfrm>
          <a:prstGeom prst="rect">
            <a:avLst/>
          </a:prstGeom>
          <a:noFill/>
          <a:ln>
            <a:noFill/>
          </a:ln>
        </p:spPr>
        <p:txBody>
          <a:bodyPr spcFirstLastPara="1" wrap="square" lIns="91425" tIns="45700" rIns="91425" bIns="45700" anchor="ctr" anchorCtr="0">
            <a:normAutofit/>
          </a:bodyPr>
          <a:lstStyle/>
          <a:p>
            <a:pPr marL="0" lvl="0" indent="-114300" algn="l" rtl="0">
              <a:lnSpc>
                <a:spcPct val="90000"/>
              </a:lnSpc>
              <a:spcBef>
                <a:spcPts val="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Pauli X</a:t>
            </a:r>
            <a:endParaRPr/>
          </a:p>
          <a:p>
            <a:pPr marL="0" lvl="0" indent="-114300" algn="l" rtl="0">
              <a:lnSpc>
                <a:spcPct val="90000"/>
              </a:lnSpc>
              <a:spcBef>
                <a:spcPts val="40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Equivalent to the classical NOT gate</a:t>
            </a:r>
            <a:endParaRPr/>
          </a:p>
          <a:p>
            <a:pPr marL="0" lvl="0" indent="-114300" algn="l" rtl="0">
              <a:lnSpc>
                <a:spcPct val="90000"/>
              </a:lnSpc>
              <a:spcBef>
                <a:spcPts val="40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Flips the standard bases</a:t>
            </a:r>
            <a:endParaRPr/>
          </a:p>
          <a:p>
            <a:pPr marL="0" lvl="0" indent="-114300" algn="l" rtl="0">
              <a:lnSpc>
                <a:spcPct val="90000"/>
              </a:lnSpc>
              <a:spcBef>
                <a:spcPts val="40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Has no effect on the Hadamard basis</a:t>
            </a:r>
            <a:endParaRPr/>
          </a:p>
          <a:p>
            <a:pPr marL="0" lvl="0" indent="-114300" algn="l" rtl="0">
              <a:lnSpc>
                <a:spcPct val="90000"/>
              </a:lnSpc>
              <a:spcBef>
                <a:spcPts val="40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It rotates the qubit about the X axis on the bloch sphere </a:t>
            </a:r>
            <a:endParaRPr sz="2000">
              <a:solidFill>
                <a:srgbClr val="000000"/>
              </a:solidFill>
              <a:latin typeface="Quattrocento Sans"/>
              <a:ea typeface="Quattrocento Sans"/>
              <a:cs typeface="Quattrocento Sans"/>
              <a:sym typeface="Quattrocento Sans"/>
            </a:endParaRPr>
          </a:p>
          <a:p>
            <a:pPr marL="0" lvl="0" indent="0" algn="l" rtl="0">
              <a:lnSpc>
                <a:spcPct val="90000"/>
              </a:lnSpc>
              <a:spcBef>
                <a:spcPts val="400"/>
              </a:spcBef>
              <a:spcAft>
                <a:spcPts val="0"/>
              </a:spcAft>
              <a:buClr>
                <a:schemeClr val="dk1"/>
              </a:buClr>
              <a:buSzPts val="1800"/>
              <a:buFont typeface="Arial"/>
              <a:buNone/>
            </a:pPr>
            <a:endParaRPr sz="2000">
              <a:solidFill>
                <a:srgbClr val="000000"/>
              </a:solidFill>
              <a:latin typeface="Quattrocento Sans"/>
              <a:ea typeface="Quattrocento Sans"/>
              <a:cs typeface="Quattrocento Sans"/>
              <a:sym typeface="Quattrocento Sans"/>
            </a:endParaRPr>
          </a:p>
          <a:p>
            <a:pPr marL="0" lvl="0" indent="0" algn="l" rtl="0">
              <a:lnSpc>
                <a:spcPct val="90000"/>
              </a:lnSpc>
              <a:spcBef>
                <a:spcPts val="400"/>
              </a:spcBef>
              <a:spcAft>
                <a:spcPts val="0"/>
              </a:spcAft>
              <a:buClr>
                <a:schemeClr val="dk1"/>
              </a:buClr>
              <a:buSzPts val="1800"/>
              <a:buFont typeface="Arial"/>
              <a:buNone/>
            </a:pPr>
            <a:endParaRPr sz="2000">
              <a:solidFill>
                <a:srgbClr val="000000"/>
              </a:solidFill>
              <a:latin typeface="Quattrocento Sans"/>
              <a:ea typeface="Quattrocento Sans"/>
              <a:cs typeface="Quattrocento Sans"/>
              <a:sym typeface="Quattrocento Sans"/>
            </a:endParaRPr>
          </a:p>
        </p:txBody>
      </p:sp>
      <p:pic>
        <p:nvPicPr>
          <p:cNvPr id="541" name="Google Shape;541;p39" descr="A close up of a logo&#10;&#10;Description generated with very high confidence"/>
          <p:cNvPicPr preferRelativeResize="0"/>
          <p:nvPr/>
        </p:nvPicPr>
        <p:blipFill rotWithShape="1">
          <a:blip r:embed="rId3">
            <a:alphaModFix/>
          </a:blip>
          <a:srcRect/>
          <a:stretch/>
        </p:blipFill>
        <p:spPr>
          <a:xfrm>
            <a:off x="2826408" y="4337582"/>
            <a:ext cx="2393326" cy="1220359"/>
          </a:xfrm>
          <a:prstGeom prst="rect">
            <a:avLst/>
          </a:prstGeom>
          <a:noFill/>
          <a:ln>
            <a:noFill/>
          </a:ln>
        </p:spPr>
      </p:pic>
      <p:pic>
        <p:nvPicPr>
          <p:cNvPr id="542" name="Google Shape;542;p39" descr="A picture containing dome, building&#10;&#10;Description generated with very high confidence"/>
          <p:cNvPicPr preferRelativeResize="0"/>
          <p:nvPr/>
        </p:nvPicPr>
        <p:blipFill rotWithShape="1">
          <a:blip r:embed="rId4">
            <a:alphaModFix/>
          </a:blip>
          <a:srcRect/>
          <a:stretch/>
        </p:blipFill>
        <p:spPr>
          <a:xfrm>
            <a:off x="7473683" y="2215094"/>
            <a:ext cx="4656702" cy="4646264"/>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5"/>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Switches</a:t>
            </a:r>
            <a:endParaRPr/>
          </a:p>
        </p:txBody>
      </p:sp>
      <p:pic>
        <p:nvPicPr>
          <p:cNvPr id="164" name="Google Shape;164;p5" descr="Image result for switch gif"/>
          <p:cNvPicPr preferRelativeResize="0"/>
          <p:nvPr/>
        </p:nvPicPr>
        <p:blipFill rotWithShape="1">
          <a:blip r:embed="rId3">
            <a:alphaModFix/>
          </a:blip>
          <a:srcRect/>
          <a:stretch/>
        </p:blipFill>
        <p:spPr>
          <a:xfrm>
            <a:off x="682848" y="1447801"/>
            <a:ext cx="5413153" cy="4059865"/>
          </a:xfrm>
          <a:prstGeom prst="rect">
            <a:avLst/>
          </a:prstGeom>
          <a:noFill/>
          <a:ln>
            <a:noFill/>
          </a:ln>
        </p:spPr>
      </p:pic>
      <p:sp>
        <p:nvSpPr>
          <p:cNvPr id="165" name="Google Shape;165;p5"/>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Transistor as a Switch</a:t>
            </a:r>
            <a:endParaRPr sz="4800" b="0" cap="none">
              <a:solidFill>
                <a:schemeClr val="accent1"/>
              </a:solidFill>
              <a:latin typeface="Quattrocento Sans"/>
              <a:ea typeface="Quattrocento Sans"/>
              <a:cs typeface="Quattrocento Sans"/>
              <a:sym typeface="Quattrocento Sans"/>
            </a:endParaRPr>
          </a:p>
        </p:txBody>
      </p:sp>
      <p:pic>
        <p:nvPicPr>
          <p:cNvPr id="166" name="Google Shape;166;p5" descr="Quantum Computers Explained – Limits of Human Technology quantum computer, Quantum Computer (Literature Subject), computer, quantum, future, qbit, transistor, module, Computer Science (Field Of Study), Physics, what is, dwave, explained, documentary, applications, cern, first, google, nasa, logic gates, mit, funny, ted, work, news, chip, photon, animated, fast, ai, bit, Computer Sciences Corporation (Award Winner), humans, war, Technology (Industry), Human (Quotation Subject), research, science, infographic, kurzgesagt, in a nutshell, Math, Electronics, Experime discover-quantum computer GIF"/>
          <p:cNvPicPr preferRelativeResize="0"/>
          <p:nvPr/>
        </p:nvPicPr>
        <p:blipFill rotWithShape="1">
          <a:blip r:embed="rId4">
            <a:alphaModFix/>
          </a:blip>
          <a:srcRect/>
          <a:stretch/>
        </p:blipFill>
        <p:spPr>
          <a:xfrm>
            <a:off x="6312577" y="1936034"/>
            <a:ext cx="5294206" cy="298593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6"/>
        <p:cNvGrpSpPr/>
        <p:nvPr/>
      </p:nvGrpSpPr>
      <p:grpSpPr>
        <a:xfrm>
          <a:off x="0" y="0"/>
          <a:ext cx="0" cy="0"/>
          <a:chOff x="0" y="0"/>
          <a:chExt cx="0" cy="0"/>
        </a:xfrm>
      </p:grpSpPr>
      <p:sp>
        <p:nvSpPr>
          <p:cNvPr id="547" name="Google Shape;547;p40"/>
          <p:cNvSpPr txBox="1">
            <a:spLocks noGrp="1"/>
          </p:cNvSpPr>
          <p:nvPr>
            <p:ph type="title"/>
          </p:nvPr>
        </p:nvSpPr>
        <p:spPr>
          <a:xfrm>
            <a:off x="588263" y="457200"/>
            <a:ext cx="11018520" cy="55399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00"/>
              </a:buClr>
              <a:buSzPts val="4000"/>
              <a:buFont typeface="Quattrocento Sans"/>
              <a:buNone/>
            </a:pPr>
            <a:r>
              <a:rPr lang="en-US" sz="4000" b="1">
                <a:solidFill>
                  <a:srgbClr val="000000"/>
                </a:solidFill>
              </a:rPr>
              <a:t>Quantum gates</a:t>
            </a:r>
            <a:endParaRPr sz="4000">
              <a:solidFill>
                <a:srgbClr val="000000"/>
              </a:solidFill>
            </a:endParaRPr>
          </a:p>
          <a:p>
            <a:pPr marL="0" lvl="0" indent="0" algn="l" rtl="0">
              <a:lnSpc>
                <a:spcPct val="90000"/>
              </a:lnSpc>
              <a:spcBef>
                <a:spcPts val="0"/>
              </a:spcBef>
              <a:spcAft>
                <a:spcPts val="0"/>
              </a:spcAft>
              <a:buClr>
                <a:schemeClr val="dk1"/>
              </a:buClr>
              <a:buSzPts val="4000"/>
              <a:buFont typeface="Quattrocento Sans"/>
              <a:buNone/>
            </a:pPr>
            <a:endParaRPr sz="4000">
              <a:solidFill>
                <a:srgbClr val="000000"/>
              </a:solidFill>
            </a:endParaRPr>
          </a:p>
        </p:txBody>
      </p:sp>
      <p:sp>
        <p:nvSpPr>
          <p:cNvPr id="548" name="Google Shape;548;p40"/>
          <p:cNvSpPr txBox="1">
            <a:spLocks noGrp="1"/>
          </p:cNvSpPr>
          <p:nvPr>
            <p:ph type="body" idx="1"/>
          </p:nvPr>
        </p:nvSpPr>
        <p:spPr>
          <a:xfrm>
            <a:off x="586390" y="1434370"/>
            <a:ext cx="7166767" cy="2308324"/>
          </a:xfrm>
          <a:prstGeom prst="rect">
            <a:avLst/>
          </a:prstGeom>
          <a:noFill/>
          <a:ln>
            <a:noFill/>
          </a:ln>
        </p:spPr>
        <p:txBody>
          <a:bodyPr spcFirstLastPara="1" wrap="square" lIns="91425" tIns="45700" rIns="91425" bIns="45700" anchor="ctr" anchorCtr="0">
            <a:normAutofit/>
          </a:bodyPr>
          <a:lstStyle/>
          <a:p>
            <a:pPr marL="0" lvl="0" indent="-114300" algn="l" rtl="0">
              <a:lnSpc>
                <a:spcPct val="90000"/>
              </a:lnSpc>
              <a:spcBef>
                <a:spcPts val="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Pauli Z</a:t>
            </a:r>
            <a:endParaRPr/>
          </a:p>
          <a:p>
            <a:pPr marL="0" lvl="0" indent="-114300" algn="l" rtl="0">
              <a:lnSpc>
                <a:spcPct val="90000"/>
              </a:lnSpc>
              <a:spcBef>
                <a:spcPts val="40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Similar to the Pauli X gate, this rotates the qubit vector around the Z axis. </a:t>
            </a:r>
            <a:endParaRPr/>
          </a:p>
          <a:p>
            <a:pPr marL="0" lvl="0" indent="-114300" algn="l" rtl="0">
              <a:lnSpc>
                <a:spcPct val="90000"/>
              </a:lnSpc>
              <a:spcBef>
                <a:spcPts val="40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Adds a phase of </a:t>
            </a:r>
            <a:r>
              <a:rPr lang="en-US" sz="2000" i="1">
                <a:solidFill>
                  <a:srgbClr val="000000"/>
                </a:solidFill>
                <a:latin typeface="Quattrocento Sans"/>
                <a:ea typeface="Quattrocento Sans"/>
                <a:cs typeface="Quattrocento Sans"/>
                <a:sym typeface="Quattrocento Sans"/>
              </a:rPr>
              <a:t>π</a:t>
            </a:r>
            <a:endParaRPr sz="2000">
              <a:solidFill>
                <a:srgbClr val="000000"/>
              </a:solidFill>
              <a:latin typeface="Quattrocento Sans"/>
              <a:ea typeface="Quattrocento Sans"/>
              <a:cs typeface="Quattrocento Sans"/>
              <a:sym typeface="Quattrocento Sans"/>
            </a:endParaRPr>
          </a:p>
          <a:p>
            <a:pPr marL="0" lvl="0" indent="0" algn="l" rtl="0">
              <a:lnSpc>
                <a:spcPct val="90000"/>
              </a:lnSpc>
              <a:spcBef>
                <a:spcPts val="400"/>
              </a:spcBef>
              <a:spcAft>
                <a:spcPts val="0"/>
              </a:spcAft>
              <a:buClr>
                <a:schemeClr val="dk1"/>
              </a:buClr>
              <a:buSzPts val="1800"/>
              <a:buFont typeface="Arial"/>
              <a:buNone/>
            </a:pPr>
            <a:endParaRPr sz="2000">
              <a:solidFill>
                <a:srgbClr val="000000"/>
              </a:solidFill>
              <a:latin typeface="Quattrocento Sans"/>
              <a:ea typeface="Quattrocento Sans"/>
              <a:cs typeface="Quattrocento Sans"/>
              <a:sym typeface="Quattrocento Sans"/>
            </a:endParaRPr>
          </a:p>
          <a:p>
            <a:pPr marL="0" lvl="0" indent="0" algn="l" rtl="0">
              <a:lnSpc>
                <a:spcPct val="90000"/>
              </a:lnSpc>
              <a:spcBef>
                <a:spcPts val="400"/>
              </a:spcBef>
              <a:spcAft>
                <a:spcPts val="0"/>
              </a:spcAft>
              <a:buClr>
                <a:schemeClr val="dk1"/>
              </a:buClr>
              <a:buSzPts val="1800"/>
              <a:buFont typeface="Arial"/>
              <a:buNone/>
            </a:pPr>
            <a:endParaRPr sz="2000">
              <a:solidFill>
                <a:srgbClr val="000000"/>
              </a:solidFill>
              <a:latin typeface="Quattrocento Sans"/>
              <a:ea typeface="Quattrocento Sans"/>
              <a:cs typeface="Quattrocento Sans"/>
              <a:sym typeface="Quattrocento Sans"/>
            </a:endParaRPr>
          </a:p>
        </p:txBody>
      </p:sp>
      <p:pic>
        <p:nvPicPr>
          <p:cNvPr id="549" name="Google Shape;549;p40" descr="A close up of a logo&#10;&#10;Description generated with very high confidence"/>
          <p:cNvPicPr preferRelativeResize="0"/>
          <p:nvPr/>
        </p:nvPicPr>
        <p:blipFill rotWithShape="1">
          <a:blip r:embed="rId3">
            <a:alphaModFix/>
          </a:blip>
          <a:srcRect/>
          <a:stretch/>
        </p:blipFill>
        <p:spPr>
          <a:xfrm>
            <a:off x="678383" y="4371480"/>
            <a:ext cx="2797553" cy="1162169"/>
          </a:xfrm>
          <a:prstGeom prst="rect">
            <a:avLst/>
          </a:prstGeom>
          <a:noFill/>
          <a:ln>
            <a:noFill/>
          </a:ln>
        </p:spPr>
      </p:pic>
      <p:pic>
        <p:nvPicPr>
          <p:cNvPr id="550" name="Google Shape;550;p40" descr="A close up of a logo&#10;&#10;Description generated with very high confidence"/>
          <p:cNvPicPr preferRelativeResize="0"/>
          <p:nvPr/>
        </p:nvPicPr>
        <p:blipFill rotWithShape="1">
          <a:blip r:embed="rId4">
            <a:alphaModFix/>
          </a:blip>
          <a:srcRect/>
          <a:stretch/>
        </p:blipFill>
        <p:spPr>
          <a:xfrm>
            <a:off x="4571890" y="4374041"/>
            <a:ext cx="2501450" cy="1160561"/>
          </a:xfrm>
          <a:prstGeom prst="rect">
            <a:avLst/>
          </a:prstGeom>
          <a:noFill/>
          <a:ln>
            <a:noFill/>
          </a:ln>
        </p:spPr>
      </p:pic>
      <p:pic>
        <p:nvPicPr>
          <p:cNvPr id="551" name="Google Shape;551;p40" descr="A picture containing dome, building&#10;&#10;Description generated with very high confidence"/>
          <p:cNvPicPr preferRelativeResize="0"/>
          <p:nvPr/>
        </p:nvPicPr>
        <p:blipFill rotWithShape="1">
          <a:blip r:embed="rId5">
            <a:alphaModFix/>
          </a:blip>
          <a:srcRect/>
          <a:stretch/>
        </p:blipFill>
        <p:spPr>
          <a:xfrm>
            <a:off x="7678032" y="2427431"/>
            <a:ext cx="4447502" cy="4426626"/>
          </a:xfrm>
          <a:prstGeom prst="rect">
            <a:avLst/>
          </a:prstGeom>
          <a:noFill/>
          <a:ln>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5"/>
        <p:cNvGrpSpPr/>
        <p:nvPr/>
      </p:nvGrpSpPr>
      <p:grpSpPr>
        <a:xfrm>
          <a:off x="0" y="0"/>
          <a:ext cx="0" cy="0"/>
          <a:chOff x="0" y="0"/>
          <a:chExt cx="0" cy="0"/>
        </a:xfrm>
      </p:grpSpPr>
      <p:sp>
        <p:nvSpPr>
          <p:cNvPr id="556" name="Google Shape;556;p41"/>
          <p:cNvSpPr txBox="1">
            <a:spLocks noGrp="1"/>
          </p:cNvSpPr>
          <p:nvPr>
            <p:ph type="title"/>
          </p:nvPr>
        </p:nvSpPr>
        <p:spPr>
          <a:xfrm>
            <a:off x="588263" y="457200"/>
            <a:ext cx="11018520" cy="55399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00"/>
              </a:buClr>
              <a:buSzPts val="4000"/>
              <a:buFont typeface="Quattrocento Sans"/>
              <a:buNone/>
            </a:pPr>
            <a:r>
              <a:rPr lang="en-US" sz="4000" b="1">
                <a:solidFill>
                  <a:srgbClr val="000000"/>
                </a:solidFill>
              </a:rPr>
              <a:t>Quantum gates</a:t>
            </a:r>
            <a:endParaRPr sz="4000">
              <a:solidFill>
                <a:srgbClr val="000000"/>
              </a:solidFill>
            </a:endParaRPr>
          </a:p>
          <a:p>
            <a:pPr marL="0" lvl="0" indent="0" algn="l" rtl="0">
              <a:lnSpc>
                <a:spcPct val="90000"/>
              </a:lnSpc>
              <a:spcBef>
                <a:spcPts val="0"/>
              </a:spcBef>
              <a:spcAft>
                <a:spcPts val="0"/>
              </a:spcAft>
              <a:buClr>
                <a:schemeClr val="dk1"/>
              </a:buClr>
              <a:buSzPts val="4000"/>
              <a:buFont typeface="Quattrocento Sans"/>
              <a:buNone/>
            </a:pPr>
            <a:endParaRPr sz="4000">
              <a:solidFill>
                <a:srgbClr val="000000"/>
              </a:solidFill>
            </a:endParaRPr>
          </a:p>
        </p:txBody>
      </p:sp>
      <p:sp>
        <p:nvSpPr>
          <p:cNvPr id="557" name="Google Shape;557;p41"/>
          <p:cNvSpPr txBox="1">
            <a:spLocks noGrp="1"/>
          </p:cNvSpPr>
          <p:nvPr>
            <p:ph type="body" idx="1"/>
          </p:nvPr>
        </p:nvSpPr>
        <p:spPr>
          <a:xfrm>
            <a:off x="586390" y="1434370"/>
            <a:ext cx="6801425" cy="3644433"/>
          </a:xfrm>
          <a:prstGeom prst="rect">
            <a:avLst/>
          </a:prstGeom>
          <a:noFill/>
          <a:ln>
            <a:noFill/>
          </a:ln>
        </p:spPr>
        <p:txBody>
          <a:bodyPr spcFirstLastPara="1" wrap="square" lIns="91425" tIns="45700" rIns="91425" bIns="45700" anchor="ctr" anchorCtr="0">
            <a:normAutofit/>
          </a:bodyPr>
          <a:lstStyle/>
          <a:p>
            <a:pPr marL="0" lvl="0" indent="-114300" algn="l" rtl="0">
              <a:lnSpc>
                <a:spcPct val="90000"/>
              </a:lnSpc>
              <a:spcBef>
                <a:spcPts val="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Pauli Y</a:t>
            </a:r>
            <a:endParaRPr sz="2000">
              <a:solidFill>
                <a:srgbClr val="000000"/>
              </a:solidFill>
              <a:latin typeface="Quattrocento Sans"/>
              <a:ea typeface="Quattrocento Sans"/>
              <a:cs typeface="Quattrocento Sans"/>
              <a:sym typeface="Quattrocento Sans"/>
            </a:endParaRPr>
          </a:p>
          <a:p>
            <a:pPr marL="0" lvl="0" indent="-114300" algn="l" rtl="0">
              <a:lnSpc>
                <a:spcPct val="90000"/>
              </a:lnSpc>
              <a:spcBef>
                <a:spcPts val="40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Similar to the Pauli X and Z gates, this rotates the qubit vector around the Y axis.</a:t>
            </a:r>
            <a:endParaRPr sz="2000">
              <a:solidFill>
                <a:srgbClr val="000000"/>
              </a:solidFill>
              <a:latin typeface="Quattrocento Sans"/>
              <a:ea typeface="Quattrocento Sans"/>
              <a:cs typeface="Quattrocento Sans"/>
              <a:sym typeface="Quattrocento Sans"/>
            </a:endParaRPr>
          </a:p>
          <a:p>
            <a:pPr marL="0" lvl="0" indent="-114300" algn="l" rtl="0">
              <a:lnSpc>
                <a:spcPct val="90000"/>
              </a:lnSpc>
              <a:spcBef>
                <a:spcPts val="40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The states obtained by applying Pauli Y to the standard bases are circularly polarized states. |↺⟩,|↻⟩</a:t>
            </a:r>
            <a:endParaRPr sz="2000">
              <a:solidFill>
                <a:srgbClr val="000000"/>
              </a:solidFill>
              <a:latin typeface="Quattrocento Sans"/>
              <a:ea typeface="Quattrocento Sans"/>
              <a:cs typeface="Quattrocento Sans"/>
              <a:sym typeface="Quattrocento Sans"/>
            </a:endParaRPr>
          </a:p>
          <a:p>
            <a:pPr marL="0" lvl="0" indent="0" algn="l" rtl="0">
              <a:lnSpc>
                <a:spcPct val="90000"/>
              </a:lnSpc>
              <a:spcBef>
                <a:spcPts val="400"/>
              </a:spcBef>
              <a:spcAft>
                <a:spcPts val="0"/>
              </a:spcAft>
              <a:buClr>
                <a:schemeClr val="dk1"/>
              </a:buClr>
              <a:buSzPts val="1800"/>
              <a:buFont typeface="Arial"/>
              <a:buNone/>
            </a:pPr>
            <a:endParaRPr sz="2000">
              <a:solidFill>
                <a:srgbClr val="000000"/>
              </a:solidFill>
              <a:latin typeface="Quattrocento Sans"/>
              <a:ea typeface="Quattrocento Sans"/>
              <a:cs typeface="Quattrocento Sans"/>
              <a:sym typeface="Quattrocento Sans"/>
            </a:endParaRPr>
          </a:p>
          <a:p>
            <a:pPr marL="0" lvl="0" indent="0" algn="l" rtl="0">
              <a:lnSpc>
                <a:spcPct val="90000"/>
              </a:lnSpc>
              <a:spcBef>
                <a:spcPts val="400"/>
              </a:spcBef>
              <a:spcAft>
                <a:spcPts val="0"/>
              </a:spcAft>
              <a:buClr>
                <a:schemeClr val="dk1"/>
              </a:buClr>
              <a:buSzPts val="1800"/>
              <a:buFont typeface="Arial"/>
              <a:buNone/>
            </a:pPr>
            <a:endParaRPr sz="2000">
              <a:solidFill>
                <a:srgbClr val="000000"/>
              </a:solidFill>
              <a:latin typeface="Quattrocento Sans"/>
              <a:ea typeface="Quattrocento Sans"/>
              <a:cs typeface="Quattrocento Sans"/>
              <a:sym typeface="Quattrocento Sans"/>
            </a:endParaRPr>
          </a:p>
        </p:txBody>
      </p:sp>
      <p:pic>
        <p:nvPicPr>
          <p:cNvPr id="558" name="Google Shape;558;p41" descr="A close up of a logo&#10;&#10;Description generated with very high confidence"/>
          <p:cNvPicPr preferRelativeResize="0"/>
          <p:nvPr/>
        </p:nvPicPr>
        <p:blipFill rotWithShape="1">
          <a:blip r:embed="rId3">
            <a:alphaModFix/>
          </a:blip>
          <a:srcRect/>
          <a:stretch/>
        </p:blipFill>
        <p:spPr>
          <a:xfrm>
            <a:off x="6719915" y="328969"/>
            <a:ext cx="3531106" cy="531996"/>
          </a:xfrm>
          <a:prstGeom prst="rect">
            <a:avLst/>
          </a:prstGeom>
          <a:noFill/>
          <a:ln>
            <a:noFill/>
          </a:ln>
        </p:spPr>
      </p:pic>
      <p:pic>
        <p:nvPicPr>
          <p:cNvPr id="559" name="Google Shape;559;p41" descr="A picture containing dome, building&#10;&#10;Description generated with very high confidence"/>
          <p:cNvPicPr preferRelativeResize="0"/>
          <p:nvPr/>
        </p:nvPicPr>
        <p:blipFill rotWithShape="1">
          <a:blip r:embed="rId4">
            <a:alphaModFix/>
          </a:blip>
          <a:srcRect/>
          <a:stretch/>
        </p:blipFill>
        <p:spPr>
          <a:xfrm>
            <a:off x="7275145" y="1894172"/>
            <a:ext cx="4917247" cy="4958999"/>
          </a:xfrm>
          <a:prstGeom prst="rect">
            <a:avLst/>
          </a:prstGeom>
          <a:noFill/>
          <a:ln>
            <a:noFill/>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3"/>
        <p:cNvGrpSpPr/>
        <p:nvPr/>
      </p:nvGrpSpPr>
      <p:grpSpPr>
        <a:xfrm>
          <a:off x="0" y="0"/>
          <a:ext cx="0" cy="0"/>
          <a:chOff x="0" y="0"/>
          <a:chExt cx="0" cy="0"/>
        </a:xfrm>
      </p:grpSpPr>
      <p:sp>
        <p:nvSpPr>
          <p:cNvPr id="564" name="Google Shape;564;p42"/>
          <p:cNvSpPr txBox="1">
            <a:spLocks noGrp="1"/>
          </p:cNvSpPr>
          <p:nvPr>
            <p:ph type="title"/>
          </p:nvPr>
        </p:nvSpPr>
        <p:spPr>
          <a:xfrm>
            <a:off x="588263" y="457200"/>
            <a:ext cx="11018520" cy="55399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00"/>
              </a:buClr>
              <a:buSzPts val="4000"/>
              <a:buFont typeface="Quattrocento Sans"/>
              <a:buNone/>
            </a:pPr>
            <a:r>
              <a:rPr lang="en-US" sz="4000" b="1">
                <a:solidFill>
                  <a:srgbClr val="000000"/>
                </a:solidFill>
              </a:rPr>
              <a:t>Quantum gates</a:t>
            </a:r>
            <a:endParaRPr sz="4000">
              <a:solidFill>
                <a:srgbClr val="000000"/>
              </a:solidFill>
            </a:endParaRPr>
          </a:p>
          <a:p>
            <a:pPr marL="0" lvl="0" indent="0" algn="l" rtl="0">
              <a:lnSpc>
                <a:spcPct val="90000"/>
              </a:lnSpc>
              <a:spcBef>
                <a:spcPts val="0"/>
              </a:spcBef>
              <a:spcAft>
                <a:spcPts val="0"/>
              </a:spcAft>
              <a:buClr>
                <a:schemeClr val="dk1"/>
              </a:buClr>
              <a:buSzPts val="4000"/>
              <a:buFont typeface="Quattrocento Sans"/>
              <a:buNone/>
            </a:pPr>
            <a:endParaRPr sz="4000">
              <a:solidFill>
                <a:srgbClr val="000000"/>
              </a:solidFill>
            </a:endParaRPr>
          </a:p>
        </p:txBody>
      </p:sp>
      <p:sp>
        <p:nvSpPr>
          <p:cNvPr id="565" name="Google Shape;565;p42"/>
          <p:cNvSpPr txBox="1">
            <a:spLocks noGrp="1"/>
          </p:cNvSpPr>
          <p:nvPr>
            <p:ph type="body" idx="1"/>
          </p:nvPr>
        </p:nvSpPr>
        <p:spPr>
          <a:xfrm>
            <a:off x="586390" y="1434370"/>
            <a:ext cx="6425644" cy="2308324"/>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1800"/>
              <a:buNone/>
            </a:pPr>
            <a:r>
              <a:rPr lang="en-US" sz="2000">
                <a:latin typeface="Quattrocento Sans"/>
                <a:ea typeface="Quattrocento Sans"/>
                <a:cs typeface="Quattrocento Sans"/>
                <a:sym typeface="Quattrocento Sans"/>
              </a:rPr>
              <a:t>Hadamard gate</a:t>
            </a:r>
            <a:endParaRPr sz="2000">
              <a:solidFill>
                <a:srgbClr val="000000"/>
              </a:solidFill>
              <a:latin typeface="Quattrocento Sans"/>
              <a:ea typeface="Quattrocento Sans"/>
              <a:cs typeface="Quattrocento Sans"/>
              <a:sym typeface="Quattrocento Sans"/>
            </a:endParaRPr>
          </a:p>
          <a:p>
            <a:pPr marL="0" lvl="0" indent="0" algn="l" rtl="0">
              <a:lnSpc>
                <a:spcPct val="100000"/>
              </a:lnSpc>
              <a:spcBef>
                <a:spcPts val="400"/>
              </a:spcBef>
              <a:spcAft>
                <a:spcPts val="0"/>
              </a:spcAft>
              <a:buClr>
                <a:schemeClr val="dk1"/>
              </a:buClr>
              <a:buSzPts val="1800"/>
              <a:buNone/>
            </a:pPr>
            <a:r>
              <a:rPr lang="en-US" sz="2000">
                <a:latin typeface="Quattrocento Sans"/>
                <a:ea typeface="Quattrocento Sans"/>
                <a:cs typeface="Quattrocento Sans"/>
                <a:sym typeface="Quattrocento Sans"/>
              </a:rPr>
              <a:t>Like, the Paulis, the Hadamard is also a half rotation about the Bloch sphere. However, the difference is that it rotates about an axis that is exactly between the X and the Z axes.</a:t>
            </a:r>
            <a:endParaRPr/>
          </a:p>
          <a:p>
            <a:pPr marL="0" lvl="0" indent="0" algn="l" rtl="0">
              <a:lnSpc>
                <a:spcPct val="90000"/>
              </a:lnSpc>
              <a:spcBef>
                <a:spcPts val="400"/>
              </a:spcBef>
              <a:spcAft>
                <a:spcPts val="0"/>
              </a:spcAft>
              <a:buClr>
                <a:schemeClr val="dk1"/>
              </a:buClr>
              <a:buSzPts val="1800"/>
              <a:buFont typeface="Arial"/>
              <a:buNone/>
            </a:pPr>
            <a:endParaRPr sz="2000">
              <a:solidFill>
                <a:srgbClr val="000000"/>
              </a:solidFill>
              <a:latin typeface="Quattrocento Sans"/>
              <a:ea typeface="Quattrocento Sans"/>
              <a:cs typeface="Quattrocento Sans"/>
              <a:sym typeface="Quattrocento Sans"/>
            </a:endParaRPr>
          </a:p>
          <a:p>
            <a:pPr marL="0" lvl="0" indent="0" algn="l" rtl="0">
              <a:lnSpc>
                <a:spcPct val="90000"/>
              </a:lnSpc>
              <a:spcBef>
                <a:spcPts val="400"/>
              </a:spcBef>
              <a:spcAft>
                <a:spcPts val="0"/>
              </a:spcAft>
              <a:buClr>
                <a:schemeClr val="dk1"/>
              </a:buClr>
              <a:buSzPts val="1800"/>
              <a:buFont typeface="Arial"/>
              <a:buNone/>
            </a:pPr>
            <a:endParaRPr sz="2000">
              <a:solidFill>
                <a:srgbClr val="000000"/>
              </a:solidFill>
              <a:latin typeface="Quattrocento Sans"/>
              <a:ea typeface="Quattrocento Sans"/>
              <a:cs typeface="Quattrocento Sans"/>
              <a:sym typeface="Quattrocento Sans"/>
            </a:endParaRPr>
          </a:p>
          <a:p>
            <a:pPr marL="0" lvl="0" indent="0" algn="l" rtl="0">
              <a:lnSpc>
                <a:spcPct val="90000"/>
              </a:lnSpc>
              <a:spcBef>
                <a:spcPts val="400"/>
              </a:spcBef>
              <a:spcAft>
                <a:spcPts val="0"/>
              </a:spcAft>
              <a:buClr>
                <a:schemeClr val="dk1"/>
              </a:buClr>
              <a:buSzPts val="1800"/>
              <a:buFont typeface="Arial"/>
              <a:buNone/>
            </a:pPr>
            <a:endParaRPr sz="2000">
              <a:solidFill>
                <a:srgbClr val="000000"/>
              </a:solidFill>
              <a:latin typeface="Quattrocento Sans"/>
              <a:ea typeface="Quattrocento Sans"/>
              <a:cs typeface="Quattrocento Sans"/>
              <a:sym typeface="Quattrocento Sans"/>
            </a:endParaRPr>
          </a:p>
        </p:txBody>
      </p:sp>
      <p:pic>
        <p:nvPicPr>
          <p:cNvPr id="566" name="Google Shape;566;p42" descr="A close up of a logo&#10;&#10;Description generated with very high confidence"/>
          <p:cNvPicPr preferRelativeResize="0"/>
          <p:nvPr/>
        </p:nvPicPr>
        <p:blipFill rotWithShape="1">
          <a:blip r:embed="rId3">
            <a:alphaModFix/>
          </a:blip>
          <a:srcRect/>
          <a:stretch/>
        </p:blipFill>
        <p:spPr>
          <a:xfrm>
            <a:off x="1128257" y="4513609"/>
            <a:ext cx="3682912" cy="638696"/>
          </a:xfrm>
          <a:prstGeom prst="rect">
            <a:avLst/>
          </a:prstGeom>
          <a:noFill/>
          <a:ln>
            <a:noFill/>
          </a:ln>
        </p:spPr>
      </p:pic>
      <p:pic>
        <p:nvPicPr>
          <p:cNvPr id="567" name="Google Shape;567;p42" descr="A picture containing dome, building&#10;&#10;Description generated with very high confidence"/>
          <p:cNvPicPr preferRelativeResize="0"/>
          <p:nvPr/>
        </p:nvPicPr>
        <p:blipFill rotWithShape="1">
          <a:blip r:embed="rId4">
            <a:alphaModFix/>
          </a:blip>
          <a:srcRect/>
          <a:stretch/>
        </p:blipFill>
        <p:spPr>
          <a:xfrm>
            <a:off x="7390161" y="2040503"/>
            <a:ext cx="4802034" cy="4812473"/>
          </a:xfrm>
          <a:prstGeom prst="rect">
            <a:avLst/>
          </a:prstGeom>
          <a:noFill/>
          <a:ln>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3"/>
          <p:cNvSpPr txBox="1">
            <a:spLocks noGrp="1"/>
          </p:cNvSpPr>
          <p:nvPr>
            <p:ph type="title"/>
          </p:nvPr>
        </p:nvSpPr>
        <p:spPr>
          <a:xfrm>
            <a:off x="588263" y="457200"/>
            <a:ext cx="1101852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What do they look like?</a:t>
            </a:r>
            <a:endParaRPr/>
          </a:p>
          <a:p>
            <a:pPr marL="0" lvl="0" indent="0" algn="l" rtl="0">
              <a:lnSpc>
                <a:spcPct val="100000"/>
              </a:lnSpc>
              <a:spcBef>
                <a:spcPts val="0"/>
              </a:spcBef>
              <a:spcAft>
                <a:spcPts val="0"/>
              </a:spcAft>
              <a:buClr>
                <a:schemeClr val="dk1"/>
              </a:buClr>
              <a:buSzPts val="3600"/>
              <a:buFont typeface="Quattrocento Sans"/>
              <a:buNone/>
            </a:pPr>
            <a:endParaRPr/>
          </a:p>
        </p:txBody>
      </p:sp>
      <p:sp>
        <p:nvSpPr>
          <p:cNvPr id="573" name="Google Shape;573;p43"/>
          <p:cNvSpPr txBox="1">
            <a:spLocks noGrp="1"/>
          </p:cNvSpPr>
          <p:nvPr>
            <p:ph type="body" idx="1"/>
          </p:nvPr>
        </p:nvSpPr>
        <p:spPr>
          <a:xfrm>
            <a:off x="586390" y="1434370"/>
            <a:ext cx="11018520" cy="456740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520"/>
              <a:buNone/>
            </a:pPr>
            <a:r>
              <a:rPr lang="en-US">
                <a:latin typeface="Quattrocento Sans"/>
                <a:ea typeface="Quattrocento Sans"/>
                <a:cs typeface="Quattrocento Sans"/>
                <a:sym typeface="Quattrocento Sans"/>
              </a:rPr>
              <a:t>Matrices!</a:t>
            </a:r>
            <a:endParaRPr/>
          </a:p>
          <a:p>
            <a:pPr marL="0" lvl="0" indent="0" algn="l" rtl="0">
              <a:lnSpc>
                <a:spcPct val="100000"/>
              </a:lnSpc>
              <a:spcBef>
                <a:spcPts val="560"/>
              </a:spcBef>
              <a:spcAft>
                <a:spcPts val="0"/>
              </a:spcAft>
              <a:buClr>
                <a:schemeClr val="dk1"/>
              </a:buClr>
              <a:buSzPts val="2520"/>
              <a:buNone/>
            </a:pPr>
            <a:endParaRPr/>
          </a:p>
          <a:p>
            <a:pPr marL="0" lvl="0" indent="0" algn="l" rtl="0">
              <a:lnSpc>
                <a:spcPct val="100000"/>
              </a:lnSpc>
              <a:spcBef>
                <a:spcPts val="560"/>
              </a:spcBef>
              <a:spcAft>
                <a:spcPts val="0"/>
              </a:spcAft>
              <a:buClr>
                <a:schemeClr val="dk1"/>
              </a:buClr>
              <a:buSzPts val="2520"/>
              <a:buNone/>
            </a:pPr>
            <a:endParaRPr/>
          </a:p>
          <a:p>
            <a:pPr marL="0" lvl="0" indent="0" algn="l" rtl="0">
              <a:lnSpc>
                <a:spcPct val="100000"/>
              </a:lnSpc>
              <a:spcBef>
                <a:spcPts val="560"/>
              </a:spcBef>
              <a:spcAft>
                <a:spcPts val="0"/>
              </a:spcAft>
              <a:buClr>
                <a:schemeClr val="dk1"/>
              </a:buClr>
              <a:buSzPts val="2520"/>
              <a:buNone/>
            </a:pPr>
            <a:endParaRPr/>
          </a:p>
          <a:p>
            <a:pPr marL="0" lvl="0" indent="0" algn="l" rtl="0">
              <a:lnSpc>
                <a:spcPct val="100000"/>
              </a:lnSpc>
              <a:spcBef>
                <a:spcPts val="560"/>
              </a:spcBef>
              <a:spcAft>
                <a:spcPts val="0"/>
              </a:spcAft>
              <a:buClr>
                <a:schemeClr val="dk1"/>
              </a:buClr>
              <a:buSzPts val="2520"/>
              <a:buNone/>
            </a:pPr>
            <a:endParaRPr/>
          </a:p>
          <a:p>
            <a:pPr marL="0" lvl="0" indent="0" algn="l" rtl="0">
              <a:lnSpc>
                <a:spcPct val="100000"/>
              </a:lnSpc>
              <a:spcBef>
                <a:spcPts val="560"/>
              </a:spcBef>
              <a:spcAft>
                <a:spcPts val="0"/>
              </a:spcAft>
              <a:buClr>
                <a:schemeClr val="dk1"/>
              </a:buClr>
              <a:buSzPts val="2520"/>
              <a:buNone/>
            </a:pPr>
            <a:endParaRPr/>
          </a:p>
          <a:p>
            <a:pPr marL="0" lvl="0" indent="0" algn="l" rtl="0">
              <a:lnSpc>
                <a:spcPct val="100000"/>
              </a:lnSpc>
              <a:spcBef>
                <a:spcPts val="560"/>
              </a:spcBef>
              <a:spcAft>
                <a:spcPts val="0"/>
              </a:spcAft>
              <a:buClr>
                <a:schemeClr val="dk1"/>
              </a:buClr>
              <a:buSzPts val="2520"/>
              <a:buNone/>
            </a:pPr>
            <a:endParaRPr/>
          </a:p>
          <a:p>
            <a:pPr marL="0" lvl="0" indent="0" algn="l" rtl="0">
              <a:lnSpc>
                <a:spcPct val="100000"/>
              </a:lnSpc>
              <a:spcBef>
                <a:spcPts val="560"/>
              </a:spcBef>
              <a:spcAft>
                <a:spcPts val="0"/>
              </a:spcAft>
              <a:buClr>
                <a:schemeClr val="dk1"/>
              </a:buClr>
              <a:buSzPts val="2520"/>
              <a:buNone/>
            </a:pPr>
            <a:endParaRPr/>
          </a:p>
          <a:p>
            <a:pPr marL="0" lvl="0" indent="0" algn="l" rtl="0">
              <a:lnSpc>
                <a:spcPct val="100000"/>
              </a:lnSpc>
              <a:spcBef>
                <a:spcPts val="560"/>
              </a:spcBef>
              <a:spcAft>
                <a:spcPts val="0"/>
              </a:spcAft>
              <a:buClr>
                <a:schemeClr val="dk1"/>
              </a:buClr>
              <a:buSzPts val="2520"/>
              <a:buNone/>
            </a:pPr>
            <a:endParaRPr/>
          </a:p>
        </p:txBody>
      </p:sp>
      <p:pic>
        <p:nvPicPr>
          <p:cNvPr id="574" name="Google Shape;574;p43" descr="A picture containing clock, drawing&#10;&#10;Description generated with very high confidence"/>
          <p:cNvPicPr preferRelativeResize="0"/>
          <p:nvPr/>
        </p:nvPicPr>
        <p:blipFill rotWithShape="1">
          <a:blip r:embed="rId3">
            <a:alphaModFix/>
          </a:blip>
          <a:srcRect/>
          <a:stretch/>
        </p:blipFill>
        <p:spPr>
          <a:xfrm>
            <a:off x="1702675" y="3330976"/>
            <a:ext cx="1851675" cy="969925"/>
          </a:xfrm>
          <a:prstGeom prst="rect">
            <a:avLst/>
          </a:prstGeom>
          <a:noFill/>
          <a:ln>
            <a:noFill/>
          </a:ln>
        </p:spPr>
      </p:pic>
      <p:pic>
        <p:nvPicPr>
          <p:cNvPr id="575" name="Google Shape;575;p43" descr="A close up of a clock&#10;&#10;Description generated with very high confidence"/>
          <p:cNvPicPr preferRelativeResize="0"/>
          <p:nvPr/>
        </p:nvPicPr>
        <p:blipFill rotWithShape="1">
          <a:blip r:embed="rId4">
            <a:alphaModFix/>
          </a:blip>
          <a:srcRect r="54927" b="32500"/>
          <a:stretch/>
        </p:blipFill>
        <p:spPr>
          <a:xfrm>
            <a:off x="4519250" y="3123425"/>
            <a:ext cx="2825350" cy="1975850"/>
          </a:xfrm>
          <a:prstGeom prst="rect">
            <a:avLst/>
          </a:prstGeom>
          <a:noFill/>
          <a:ln>
            <a:noFill/>
          </a:ln>
        </p:spPr>
      </p:pic>
      <p:pic>
        <p:nvPicPr>
          <p:cNvPr id="576" name="Google Shape;576;p43" descr="A close up of a clock&#10;&#10;Description generated with high confidence"/>
          <p:cNvPicPr preferRelativeResize="0"/>
          <p:nvPr/>
        </p:nvPicPr>
        <p:blipFill rotWithShape="1">
          <a:blip r:embed="rId5">
            <a:alphaModFix/>
          </a:blip>
          <a:srcRect r="52260" b="-602"/>
          <a:stretch/>
        </p:blipFill>
        <p:spPr>
          <a:xfrm>
            <a:off x="4617400" y="1671575"/>
            <a:ext cx="2453125" cy="1750825"/>
          </a:xfrm>
          <a:prstGeom prst="rect">
            <a:avLst/>
          </a:prstGeom>
          <a:noFill/>
          <a:ln>
            <a:noFill/>
          </a:ln>
        </p:spPr>
      </p:pic>
      <p:pic>
        <p:nvPicPr>
          <p:cNvPr id="577" name="Google Shape;577;p43" descr="A close up of a clock&#10;&#10;Description generated with very high confidence"/>
          <p:cNvPicPr preferRelativeResize="0"/>
          <p:nvPr/>
        </p:nvPicPr>
        <p:blipFill rotWithShape="1">
          <a:blip r:embed="rId4">
            <a:alphaModFix/>
          </a:blip>
          <a:srcRect l="56751" r="365" b="32500"/>
          <a:stretch/>
        </p:blipFill>
        <p:spPr>
          <a:xfrm>
            <a:off x="4821949" y="4678725"/>
            <a:ext cx="2733850" cy="1975875"/>
          </a:xfrm>
          <a:prstGeom prst="rect">
            <a:avLst/>
          </a:prstGeom>
          <a:noFill/>
          <a:ln>
            <a:noFill/>
          </a:ln>
        </p:spPr>
      </p:pic>
      <p:pic>
        <p:nvPicPr>
          <p:cNvPr id="578" name="Google Shape;578;p43" descr="A close up of a logo&#10;&#10;Description generated with very high confidence"/>
          <p:cNvPicPr preferRelativeResize="0"/>
          <p:nvPr/>
        </p:nvPicPr>
        <p:blipFill rotWithShape="1">
          <a:blip r:embed="rId6">
            <a:alphaModFix/>
          </a:blip>
          <a:srcRect/>
          <a:stretch/>
        </p:blipFill>
        <p:spPr>
          <a:xfrm>
            <a:off x="8467324" y="3260425"/>
            <a:ext cx="2825350" cy="1111025"/>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Another easy and cute gate</a:t>
            </a:r>
            <a:endParaRPr/>
          </a:p>
        </p:txBody>
      </p:sp>
      <p:sp>
        <p:nvSpPr>
          <p:cNvPr id="584" name="Google Shape;584;p44"/>
          <p:cNvSpPr txBox="1">
            <a:spLocks noGrp="1"/>
          </p:cNvSpPr>
          <p:nvPr>
            <p:ph type="body" idx="1"/>
          </p:nvPr>
        </p:nvSpPr>
        <p:spPr>
          <a:xfrm>
            <a:off x="586390" y="1434370"/>
            <a:ext cx="8816027" cy="249914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520"/>
              <a:buNone/>
            </a:pPr>
            <a:r>
              <a:rPr lang="en-US">
                <a:latin typeface="Quattrocento Sans"/>
                <a:ea typeface="Quattrocento Sans"/>
                <a:cs typeface="Quattrocento Sans"/>
                <a:sym typeface="Quattrocento Sans"/>
              </a:rPr>
              <a:t>The R</a:t>
            </a:r>
            <a:r>
              <a:rPr lang="en-US" baseline="-25000">
                <a:latin typeface="Quattrocento Sans"/>
                <a:ea typeface="Quattrocento Sans"/>
                <a:cs typeface="Quattrocento Sans"/>
                <a:sym typeface="Quattrocento Sans"/>
              </a:rPr>
              <a:t>ϕ</a:t>
            </a:r>
            <a:r>
              <a:rPr lang="en-US">
                <a:latin typeface="Quattrocento Sans"/>
                <a:ea typeface="Quattrocento Sans"/>
                <a:cs typeface="Quattrocento Sans"/>
                <a:sym typeface="Quattrocento Sans"/>
              </a:rPr>
              <a:t>-gate</a:t>
            </a:r>
            <a:endParaRPr/>
          </a:p>
          <a:p>
            <a:pPr marL="285750" lvl="0" indent="-28575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Parameterized gate, needs an argument </a:t>
            </a:r>
            <a:r>
              <a:rPr lang="en-US" i="1">
                <a:latin typeface="Quattrocento Sans"/>
                <a:ea typeface="Quattrocento Sans"/>
                <a:cs typeface="Quattrocento Sans"/>
                <a:sym typeface="Quattrocento Sans"/>
              </a:rPr>
              <a:t>ϕ</a:t>
            </a:r>
            <a:endParaRPr>
              <a:latin typeface="Quattrocento Sans"/>
              <a:ea typeface="Quattrocento Sans"/>
              <a:cs typeface="Quattrocento Sans"/>
              <a:sym typeface="Quattrocento Sans"/>
            </a:endParaRPr>
          </a:p>
          <a:p>
            <a:pPr marL="285750" lvl="0" indent="-28575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The R</a:t>
            </a:r>
            <a:r>
              <a:rPr lang="en-US" baseline="-25000">
                <a:latin typeface="Quattrocento Sans"/>
                <a:ea typeface="Quattrocento Sans"/>
                <a:cs typeface="Quattrocento Sans"/>
                <a:sym typeface="Quattrocento Sans"/>
              </a:rPr>
              <a:t>ϕ</a:t>
            </a:r>
            <a:r>
              <a:rPr lang="en-US">
                <a:latin typeface="Quattrocento Sans"/>
                <a:ea typeface="Quattrocento Sans"/>
                <a:cs typeface="Quattrocento Sans"/>
                <a:sym typeface="Quattrocento Sans"/>
              </a:rPr>
              <a:t>-gate performs a rotation of </a:t>
            </a:r>
            <a:r>
              <a:rPr lang="en-US" i="1">
                <a:latin typeface="Quattrocento Sans"/>
                <a:ea typeface="Quattrocento Sans"/>
                <a:cs typeface="Quattrocento Sans"/>
                <a:sym typeface="Quattrocento Sans"/>
              </a:rPr>
              <a:t>ϕ </a:t>
            </a:r>
            <a:r>
              <a:rPr lang="en-US">
                <a:latin typeface="Quattrocento Sans"/>
                <a:ea typeface="Quattrocento Sans"/>
                <a:cs typeface="Quattrocento Sans"/>
                <a:sym typeface="Quattrocento Sans"/>
              </a:rPr>
              <a:t>around the Z-axis</a:t>
            </a:r>
            <a:endParaRPr/>
          </a:p>
          <a:p>
            <a:pPr marL="285750" lvl="0" indent="-28575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We can derive two more gates from this, T and S</a:t>
            </a:r>
            <a:endParaRPr/>
          </a:p>
          <a:p>
            <a:pPr marL="0" lvl="0" indent="0" algn="l" rtl="0">
              <a:lnSpc>
                <a:spcPct val="100000"/>
              </a:lnSpc>
              <a:spcBef>
                <a:spcPts val="560"/>
              </a:spcBef>
              <a:spcAft>
                <a:spcPts val="0"/>
              </a:spcAft>
              <a:buClr>
                <a:schemeClr val="dk1"/>
              </a:buClr>
              <a:buSzPts val="2520"/>
              <a:buNone/>
            </a:pPr>
            <a:endParaRPr/>
          </a:p>
        </p:txBody>
      </p:sp>
      <p:pic>
        <p:nvPicPr>
          <p:cNvPr id="585" name="Google Shape;585;p44" descr="A close up of a clock&#10;&#10;Description generated with high confidence"/>
          <p:cNvPicPr preferRelativeResize="0"/>
          <p:nvPr/>
        </p:nvPicPr>
        <p:blipFill rotWithShape="1">
          <a:blip r:embed="rId3">
            <a:alphaModFix/>
          </a:blip>
          <a:srcRect l="16835" r="11110" b="-734"/>
          <a:stretch/>
        </p:blipFill>
        <p:spPr>
          <a:xfrm>
            <a:off x="9480375" y="2090412"/>
            <a:ext cx="2404959" cy="1539432"/>
          </a:xfrm>
          <a:prstGeom prst="rect">
            <a:avLst/>
          </a:prstGeom>
          <a:noFill/>
          <a:ln>
            <a:noFill/>
          </a:ln>
        </p:spPr>
      </p:pic>
      <p:pic>
        <p:nvPicPr>
          <p:cNvPr id="586" name="Google Shape;586;p44" descr="A close up of a clock&#10;&#10;Description generated with very high confidence"/>
          <p:cNvPicPr preferRelativeResize="0"/>
          <p:nvPr/>
        </p:nvPicPr>
        <p:blipFill rotWithShape="1">
          <a:blip r:embed="rId4">
            <a:alphaModFix/>
          </a:blip>
          <a:srcRect/>
          <a:stretch/>
        </p:blipFill>
        <p:spPr>
          <a:xfrm>
            <a:off x="6258056" y="4564303"/>
            <a:ext cx="4654984" cy="1215806"/>
          </a:xfrm>
          <a:prstGeom prst="rect">
            <a:avLst/>
          </a:prstGeom>
          <a:noFill/>
          <a:ln>
            <a:noFill/>
          </a:ln>
        </p:spPr>
      </p:pic>
      <p:pic>
        <p:nvPicPr>
          <p:cNvPr id="587" name="Google Shape;587;p44" descr="A close up of a clock&#10;&#10;Description generated with high confidence"/>
          <p:cNvPicPr preferRelativeResize="0"/>
          <p:nvPr/>
        </p:nvPicPr>
        <p:blipFill rotWithShape="1">
          <a:blip r:embed="rId5">
            <a:alphaModFix/>
          </a:blip>
          <a:srcRect/>
          <a:stretch/>
        </p:blipFill>
        <p:spPr>
          <a:xfrm>
            <a:off x="942715" y="4660269"/>
            <a:ext cx="4941256" cy="1117817"/>
          </a:xfrm>
          <a:prstGeom prst="rect">
            <a:avLst/>
          </a:prstGeom>
          <a:noFill/>
          <a:ln>
            <a:noFill/>
          </a:ln>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5"/>
          <p:cNvSpPr txBox="1">
            <a:spLocks noGrp="1"/>
          </p:cNvSpPr>
          <p:nvPr>
            <p:ph type="title"/>
          </p:nvPr>
        </p:nvSpPr>
        <p:spPr>
          <a:xfrm>
            <a:off x="588263" y="457200"/>
            <a:ext cx="1101852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So, how many gates have we covered so far?</a:t>
            </a:r>
            <a:endParaRPr/>
          </a:p>
          <a:p>
            <a:pPr marL="0" lvl="0" indent="0" algn="l" rtl="0">
              <a:lnSpc>
                <a:spcPct val="100000"/>
              </a:lnSpc>
              <a:spcBef>
                <a:spcPts val="0"/>
              </a:spcBef>
              <a:spcAft>
                <a:spcPts val="0"/>
              </a:spcAft>
              <a:buClr>
                <a:schemeClr val="dk1"/>
              </a:buClr>
              <a:buSzPts val="3600"/>
              <a:buFont typeface="Quattrocento Sans"/>
              <a:buNone/>
            </a:pPr>
            <a:endParaRPr/>
          </a:p>
        </p:txBody>
      </p:sp>
      <p:sp>
        <p:nvSpPr>
          <p:cNvPr id="593" name="Google Shape;593;p45"/>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520"/>
              <a:buNone/>
            </a:pPr>
            <a:endParaRPr/>
          </a:p>
        </p:txBody>
      </p:sp>
      <p:sp>
        <p:nvSpPr>
          <p:cNvPr id="594" name="Google Shape;594;p45"/>
          <p:cNvSpPr txBox="1"/>
          <p:nvPr/>
        </p:nvSpPr>
        <p:spPr>
          <a:xfrm>
            <a:off x="4724400" y="3200400"/>
            <a:ext cx="2743200" cy="27161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765">
              <a:solidFill>
                <a:schemeClr val="dk1"/>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So, how many gates have we covered so far?</a:t>
            </a:r>
            <a:endParaRPr/>
          </a:p>
        </p:txBody>
      </p:sp>
      <p:pic>
        <p:nvPicPr>
          <p:cNvPr id="600" name="Google Shape;600;p46" descr="A picture containing man, cellphone, phone, holding&#10;&#10;Description generated with very high confidence"/>
          <p:cNvPicPr preferRelativeResize="0"/>
          <p:nvPr/>
        </p:nvPicPr>
        <p:blipFill rotWithShape="1">
          <a:blip r:embed="rId3">
            <a:alphaModFix/>
          </a:blip>
          <a:srcRect/>
          <a:stretch/>
        </p:blipFill>
        <p:spPr>
          <a:xfrm>
            <a:off x="3342948" y="1429859"/>
            <a:ext cx="5401718" cy="3528555"/>
          </a:xfrm>
          <a:prstGeom prst="rect">
            <a:avLst/>
          </a:prstGeom>
          <a:noFill/>
          <a:ln>
            <a:noFill/>
          </a:ln>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That’s wayyy too many gates to remember!</a:t>
            </a:r>
            <a:endParaRPr/>
          </a:p>
        </p:txBody>
      </p:sp>
      <p:sp>
        <p:nvSpPr>
          <p:cNvPr id="606" name="Google Shape;606;p47"/>
          <p:cNvSpPr txBox="1">
            <a:spLocks noGrp="1"/>
          </p:cNvSpPr>
          <p:nvPr>
            <p:ph type="body" idx="1"/>
          </p:nvPr>
        </p:nvSpPr>
        <p:spPr>
          <a:xfrm>
            <a:off x="586390" y="1434370"/>
            <a:ext cx="11018520" cy="40011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340"/>
              <a:buNone/>
            </a:pPr>
            <a:r>
              <a:rPr lang="en-US" sz="2600">
                <a:latin typeface="Quattrocento Sans"/>
                <a:ea typeface="Quattrocento Sans"/>
                <a:cs typeface="Quattrocento Sans"/>
                <a:sym typeface="Quattrocento Sans"/>
              </a:rPr>
              <a:t>General, parameterized form of a quantum gate</a:t>
            </a:r>
            <a:endParaRPr/>
          </a:p>
        </p:txBody>
      </p:sp>
      <p:pic>
        <p:nvPicPr>
          <p:cNvPr id="607" name="Google Shape;607;p47" descr="A picture containing object, clock&#10;&#10;Description generated with very high confidence"/>
          <p:cNvPicPr preferRelativeResize="0"/>
          <p:nvPr/>
        </p:nvPicPr>
        <p:blipFill rotWithShape="1">
          <a:blip r:embed="rId3">
            <a:alphaModFix/>
          </a:blip>
          <a:srcRect/>
          <a:stretch/>
        </p:blipFill>
        <p:spPr>
          <a:xfrm>
            <a:off x="1118274" y="2810984"/>
            <a:ext cx="10320794" cy="2227675"/>
          </a:xfrm>
          <a:prstGeom prst="rect">
            <a:avLst/>
          </a:prstGeom>
          <a:noFill/>
          <a:ln>
            <a:noFill/>
          </a:ln>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8"/>
          <p:cNvSpPr txBox="1">
            <a:spLocks noGrp="1"/>
          </p:cNvSpPr>
          <p:nvPr>
            <p:ph type="title"/>
          </p:nvPr>
        </p:nvSpPr>
        <p:spPr>
          <a:xfrm>
            <a:off x="995359" y="1344460"/>
            <a:ext cx="4807699" cy="236212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Overview of </a:t>
            </a:r>
            <a:endParaRPr/>
          </a:p>
          <a:p>
            <a:pPr marL="0" lvl="0" indent="0" algn="l" rtl="0">
              <a:lnSpc>
                <a:spcPct val="100000"/>
              </a:lnSpc>
              <a:spcBef>
                <a:spcPts val="0"/>
              </a:spcBef>
              <a:spcAft>
                <a:spcPts val="0"/>
              </a:spcAft>
              <a:buClr>
                <a:schemeClr val="dk1"/>
              </a:buClr>
              <a:buSzPts val="3600"/>
              <a:buFont typeface="Quattrocento Sans"/>
              <a:buNone/>
            </a:pPr>
            <a:r>
              <a:rPr lang="en-US" b="1"/>
              <a:t>single qubit </a:t>
            </a:r>
            <a:endParaRPr/>
          </a:p>
          <a:p>
            <a:pPr marL="0" lvl="0" indent="0" algn="l" rtl="0">
              <a:lnSpc>
                <a:spcPct val="100000"/>
              </a:lnSpc>
              <a:spcBef>
                <a:spcPts val="0"/>
              </a:spcBef>
              <a:spcAft>
                <a:spcPts val="0"/>
              </a:spcAft>
              <a:buClr>
                <a:schemeClr val="dk1"/>
              </a:buClr>
              <a:buSzPts val="3600"/>
              <a:buFont typeface="Quattrocento Sans"/>
              <a:buNone/>
            </a:pPr>
            <a:r>
              <a:rPr lang="en-US" b="1"/>
              <a:t>gate operations</a:t>
            </a:r>
            <a:endParaRPr/>
          </a:p>
          <a:p>
            <a:pPr marL="0" lvl="0" indent="0" algn="l" rtl="0">
              <a:lnSpc>
                <a:spcPct val="100000"/>
              </a:lnSpc>
              <a:spcBef>
                <a:spcPts val="0"/>
              </a:spcBef>
              <a:spcAft>
                <a:spcPts val="0"/>
              </a:spcAft>
              <a:buClr>
                <a:schemeClr val="dk1"/>
              </a:buClr>
              <a:buSzPts val="3600"/>
              <a:buFont typeface="Quattrocento Sans"/>
              <a:buNone/>
            </a:pPr>
            <a:endParaRPr/>
          </a:p>
        </p:txBody>
      </p:sp>
      <p:pic>
        <p:nvPicPr>
          <p:cNvPr id="613" name="Google Shape;613;p48" descr="A picture containing clock, standing&#10;&#10;Description generated with very high confidence"/>
          <p:cNvPicPr preferRelativeResize="0"/>
          <p:nvPr/>
        </p:nvPicPr>
        <p:blipFill rotWithShape="1">
          <a:blip r:embed="rId3">
            <a:alphaModFix/>
          </a:blip>
          <a:srcRect/>
          <a:stretch/>
        </p:blipFill>
        <p:spPr>
          <a:xfrm>
            <a:off x="6943138" y="545991"/>
            <a:ext cx="3921559" cy="5703387"/>
          </a:xfrm>
          <a:prstGeom prst="rect">
            <a:avLst/>
          </a:prstGeom>
          <a:noFill/>
          <a:ln>
            <a:noFill/>
          </a:ln>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9"/>
          <p:cNvSpPr txBox="1">
            <a:spLocks noGrp="1"/>
          </p:cNvSpPr>
          <p:nvPr>
            <p:ph type="title"/>
          </p:nvPr>
        </p:nvSpPr>
        <p:spPr>
          <a:xfrm>
            <a:off x="588263" y="457200"/>
            <a:ext cx="1101852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What if I want to perform operations on multiple qubits?</a:t>
            </a:r>
            <a:endParaRPr/>
          </a:p>
        </p:txBody>
      </p:sp>
      <p:sp>
        <p:nvSpPr>
          <p:cNvPr id="619" name="Google Shape;619;p49"/>
          <p:cNvSpPr txBox="1">
            <a:spLocks noGrp="1"/>
          </p:cNvSpPr>
          <p:nvPr>
            <p:ph type="body" idx="1"/>
          </p:nvPr>
        </p:nvSpPr>
        <p:spPr>
          <a:xfrm>
            <a:off x="586390" y="1757959"/>
            <a:ext cx="11018520"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520"/>
              <a:buNone/>
            </a:pPr>
            <a:r>
              <a:rPr lang="en-US">
                <a:latin typeface="Quattrocento Sans"/>
                <a:ea typeface="Quattrocento Sans"/>
                <a:cs typeface="Quattrocento Sans"/>
                <a:sym typeface="Quattrocento Sans"/>
              </a:rPr>
              <a:t>Controlled NOT gate</a:t>
            </a:r>
            <a:endParaRPr/>
          </a:p>
        </p:txBody>
      </p:sp>
      <p:pic>
        <p:nvPicPr>
          <p:cNvPr id="620" name="Google Shape;620;p49" descr="A close up of a clock&#10;&#10;Description generated with high confidence"/>
          <p:cNvPicPr preferRelativeResize="0"/>
          <p:nvPr/>
        </p:nvPicPr>
        <p:blipFill rotWithShape="1">
          <a:blip r:embed="rId3">
            <a:alphaModFix/>
          </a:blip>
          <a:srcRect/>
          <a:stretch/>
        </p:blipFill>
        <p:spPr>
          <a:xfrm>
            <a:off x="458963" y="3124462"/>
            <a:ext cx="3121720" cy="1725982"/>
          </a:xfrm>
          <a:prstGeom prst="rect">
            <a:avLst/>
          </a:prstGeom>
          <a:noFill/>
          <a:ln>
            <a:noFill/>
          </a:ln>
        </p:spPr>
      </p:pic>
      <p:pic>
        <p:nvPicPr>
          <p:cNvPr id="621" name="Google Shape;621;p49"/>
          <p:cNvPicPr preferRelativeResize="0"/>
          <p:nvPr/>
        </p:nvPicPr>
        <p:blipFill rotWithShape="1">
          <a:blip r:embed="rId4">
            <a:alphaModFix/>
          </a:blip>
          <a:srcRect/>
          <a:stretch/>
        </p:blipFill>
        <p:spPr>
          <a:xfrm>
            <a:off x="824969" y="5408961"/>
            <a:ext cx="4385805" cy="351120"/>
          </a:xfrm>
          <a:prstGeom prst="rect">
            <a:avLst/>
          </a:prstGeom>
          <a:noFill/>
          <a:ln>
            <a:noFill/>
          </a:ln>
        </p:spPr>
      </p:pic>
      <p:pic>
        <p:nvPicPr>
          <p:cNvPr id="622" name="Google Shape;622;p49"/>
          <p:cNvPicPr preferRelativeResize="0"/>
          <p:nvPr/>
        </p:nvPicPr>
        <p:blipFill rotWithShape="1">
          <a:blip r:embed="rId5">
            <a:alphaModFix/>
          </a:blip>
          <a:srcRect r="50997"/>
          <a:stretch/>
        </p:blipFill>
        <p:spPr>
          <a:xfrm>
            <a:off x="7332175" y="2678475"/>
            <a:ext cx="3190875" cy="445975"/>
          </a:xfrm>
          <a:prstGeom prst="rect">
            <a:avLst/>
          </a:prstGeom>
          <a:noFill/>
          <a:ln>
            <a:noFill/>
          </a:ln>
        </p:spPr>
      </p:pic>
      <p:pic>
        <p:nvPicPr>
          <p:cNvPr id="623" name="Google Shape;623;p49"/>
          <p:cNvPicPr preferRelativeResize="0"/>
          <p:nvPr/>
        </p:nvPicPr>
        <p:blipFill rotWithShape="1">
          <a:blip r:embed="rId5">
            <a:alphaModFix/>
          </a:blip>
          <a:srcRect l="50980"/>
          <a:stretch/>
        </p:blipFill>
        <p:spPr>
          <a:xfrm>
            <a:off x="7332175" y="3458600"/>
            <a:ext cx="3190875" cy="435550"/>
          </a:xfrm>
          <a:prstGeom prst="rect">
            <a:avLst/>
          </a:prstGeom>
          <a:noFill/>
          <a:ln>
            <a:noFill/>
          </a:ln>
        </p:spPr>
      </p:pic>
      <p:pic>
        <p:nvPicPr>
          <p:cNvPr id="624" name="Google Shape;624;p49" descr="A close up of a logo&#10;&#10;Description generated with very high confidence"/>
          <p:cNvPicPr preferRelativeResize="0"/>
          <p:nvPr/>
        </p:nvPicPr>
        <p:blipFill rotWithShape="1">
          <a:blip r:embed="rId6">
            <a:alphaModFix/>
          </a:blip>
          <a:srcRect/>
          <a:stretch/>
        </p:blipFill>
        <p:spPr>
          <a:xfrm>
            <a:off x="6883503" y="4337613"/>
            <a:ext cx="3404469" cy="1270608"/>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
        <p:cNvGrpSpPr/>
        <p:nvPr/>
      </p:nvGrpSpPr>
      <p:grpSpPr>
        <a:xfrm>
          <a:off x="0" y="0"/>
          <a:ext cx="0" cy="0"/>
          <a:chOff x="0" y="0"/>
          <a:chExt cx="0" cy="0"/>
        </a:xfrm>
      </p:grpSpPr>
      <p:sp>
        <p:nvSpPr>
          <p:cNvPr id="175" name="Google Shape;175;p6"/>
          <p:cNvSpPr/>
          <p:nvPr/>
        </p:nvSpPr>
        <p:spPr>
          <a:xfrm>
            <a:off x="6577125" y="3726"/>
            <a:ext cx="5614875" cy="6858000"/>
          </a:xfrm>
          <a:prstGeom prst="rect">
            <a:avLst/>
          </a:prstGeom>
          <a:gradFill>
            <a:gsLst>
              <a:gs pos="0">
                <a:srgbClr val="0077D4">
                  <a:alpha val="81960"/>
                </a:srgbClr>
              </a:gs>
              <a:gs pos="25000">
                <a:srgbClr val="0078D4">
                  <a:alpha val="60000"/>
                </a:srgbClr>
              </a:gs>
              <a:gs pos="94000">
                <a:srgbClr val="ACACAC"/>
              </a:gs>
              <a:gs pos="100000">
                <a:srgbClr val="ACACAC"/>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pic>
        <p:nvPicPr>
          <p:cNvPr id="176" name="Google Shape;176;p6"/>
          <p:cNvPicPr preferRelativeResize="0"/>
          <p:nvPr/>
        </p:nvPicPr>
        <p:blipFill rotWithShape="1">
          <a:blip r:embed="rId3">
            <a:alphaModFix/>
          </a:blip>
          <a:srcRect/>
          <a:stretch/>
        </p:blipFill>
        <p:spPr>
          <a:xfrm flipH="1">
            <a:off x="0" y="0"/>
            <a:ext cx="12192000" cy="6858000"/>
          </a:xfrm>
          <a:prstGeom prst="rect">
            <a:avLst/>
          </a:prstGeom>
          <a:noFill/>
          <a:ln>
            <a:noFill/>
          </a:ln>
        </p:spPr>
      </p:pic>
      <p:sp>
        <p:nvSpPr>
          <p:cNvPr id="177" name="Google Shape;177;p6"/>
          <p:cNvSpPr txBox="1">
            <a:spLocks noGrp="1"/>
          </p:cNvSpPr>
          <p:nvPr>
            <p:ph type="title"/>
          </p:nvPr>
        </p:nvSpPr>
        <p:spPr>
          <a:xfrm>
            <a:off x="801340"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4100"/>
              <a:buFont typeface="Quattrocento Sans"/>
              <a:buNone/>
            </a:pPr>
            <a:r>
              <a:rPr lang="en-US" sz="4100">
                <a:solidFill>
                  <a:srgbClr val="000000"/>
                </a:solidFill>
                <a:latin typeface="Quattrocento Sans"/>
                <a:ea typeface="Quattrocento Sans"/>
                <a:cs typeface="Quattrocento Sans"/>
                <a:sym typeface="Quattrocento Sans"/>
              </a:rPr>
              <a:t>Understanding Classical Computers</a:t>
            </a:r>
            <a:endParaRPr/>
          </a:p>
        </p:txBody>
      </p:sp>
      <p:sp>
        <p:nvSpPr>
          <p:cNvPr id="178" name="Google Shape;178;p6"/>
          <p:cNvSpPr txBox="1">
            <a:spLocks noGrp="1"/>
          </p:cNvSpPr>
          <p:nvPr>
            <p:ph type="body" idx="1"/>
          </p:nvPr>
        </p:nvSpPr>
        <p:spPr>
          <a:xfrm>
            <a:off x="797809" y="2421682"/>
            <a:ext cx="4977578" cy="3639289"/>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Bits are building blocks of Classical Computers.</a:t>
            </a:r>
            <a:endParaRPr/>
          </a:p>
          <a:p>
            <a:pPr marL="457200" lvl="0" indent="-228600" algn="l" rtl="0">
              <a:lnSpc>
                <a:spcPct val="90000"/>
              </a:lnSpc>
              <a:spcBef>
                <a:spcPts val="40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Programmed using Computing Languages for various purposes.</a:t>
            </a:r>
            <a:endParaRPr/>
          </a:p>
          <a:p>
            <a:pPr marL="457200" lvl="0" indent="-228600" algn="l" rtl="0">
              <a:lnSpc>
                <a:spcPct val="90000"/>
              </a:lnSpc>
              <a:spcBef>
                <a:spcPts val="400"/>
              </a:spcBef>
              <a:spcAft>
                <a:spcPts val="0"/>
              </a:spcAft>
              <a:buClr>
                <a:schemeClr val="dk1"/>
              </a:buClr>
              <a:buSzPts val="1800"/>
              <a:buFont typeface="Arial"/>
              <a:buChar char="•"/>
            </a:pPr>
            <a:r>
              <a:rPr lang="en-US" sz="2000">
                <a:latin typeface="Quattrocento Sans"/>
                <a:ea typeface="Quattrocento Sans"/>
                <a:cs typeface="Quattrocento Sans"/>
                <a:sym typeface="Quattrocento Sans"/>
              </a:rPr>
              <a:t>Binary Number System is used for processing and storing Bits.</a:t>
            </a:r>
            <a:endParaRPr sz="2000">
              <a:solidFill>
                <a:srgbClr val="000000"/>
              </a:solidFill>
              <a:latin typeface="Quattrocento Sans"/>
              <a:ea typeface="Quattrocento Sans"/>
              <a:cs typeface="Quattrocento Sans"/>
              <a:sym typeface="Quattrocento Sans"/>
            </a:endParaRPr>
          </a:p>
        </p:txBody>
      </p:sp>
      <p:sp>
        <p:nvSpPr>
          <p:cNvPr id="179" name="Google Shape;179;p6"/>
          <p:cNvSpPr/>
          <p:nvPr/>
        </p:nvSpPr>
        <p:spPr>
          <a:xfrm flipH="1">
            <a:off x="7191562" y="738619"/>
            <a:ext cx="5000438" cy="5400962"/>
          </a:xfrm>
          <a:custGeom>
            <a:avLst/>
            <a:gdLst/>
            <a:ahLst/>
            <a:cxnLst/>
            <a:rect l="l" t="t" r="r" b="b"/>
            <a:pathLst>
              <a:path w="5000438" h="5400962" extrusionOk="0">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w="10775" cap="flat" cmpd="sng">
            <a:solidFill>
              <a:srgbClr val="87CA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pic>
        <p:nvPicPr>
          <p:cNvPr id="180" name="Google Shape;180;p6" descr="PC"/>
          <p:cNvPicPr preferRelativeResize="0"/>
          <p:nvPr/>
        </p:nvPicPr>
        <p:blipFill rotWithShape="1">
          <a:blip r:embed="rId4">
            <a:alphaModFix/>
          </a:blip>
          <a:srcRect/>
          <a:stretch/>
        </p:blipFill>
        <p:spPr>
          <a:xfrm>
            <a:off x="8121726" y="1629089"/>
            <a:ext cx="3620021" cy="3620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General control gate</a:t>
            </a:r>
            <a:endParaRPr/>
          </a:p>
        </p:txBody>
      </p:sp>
      <p:pic>
        <p:nvPicPr>
          <p:cNvPr id="630" name="Google Shape;630;p50" descr="A close up of a logo&#10;&#10;Description generated with very high confidence"/>
          <p:cNvPicPr preferRelativeResize="0"/>
          <p:nvPr/>
        </p:nvPicPr>
        <p:blipFill rotWithShape="1">
          <a:blip r:embed="rId3">
            <a:alphaModFix/>
          </a:blip>
          <a:srcRect/>
          <a:stretch/>
        </p:blipFill>
        <p:spPr>
          <a:xfrm>
            <a:off x="1353725" y="2637642"/>
            <a:ext cx="3911512" cy="1718022"/>
          </a:xfrm>
          <a:prstGeom prst="rect">
            <a:avLst/>
          </a:prstGeom>
          <a:noFill/>
          <a:ln>
            <a:noFill/>
          </a:ln>
        </p:spPr>
      </p:pic>
      <p:pic>
        <p:nvPicPr>
          <p:cNvPr id="631" name="Google Shape;631;p50" descr="A close up of a logo&#10;&#10;Description generated with very high confidence"/>
          <p:cNvPicPr preferRelativeResize="0"/>
          <p:nvPr/>
        </p:nvPicPr>
        <p:blipFill rotWithShape="1">
          <a:blip r:embed="rId4">
            <a:alphaModFix/>
          </a:blip>
          <a:srcRect/>
          <a:stretch/>
        </p:blipFill>
        <p:spPr>
          <a:xfrm>
            <a:off x="7989257" y="2509121"/>
            <a:ext cx="2729368" cy="1829712"/>
          </a:xfrm>
          <a:prstGeom prst="rect">
            <a:avLst/>
          </a:prstGeom>
          <a:noFill/>
          <a:ln>
            <a:noFill/>
          </a:ln>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1"/>
          <p:cNvSpPr txBox="1">
            <a:spLocks noGrp="1"/>
          </p:cNvSpPr>
          <p:nvPr>
            <p:ph type="title"/>
          </p:nvPr>
        </p:nvSpPr>
        <p:spPr>
          <a:xfrm>
            <a:off x="588275" y="938000"/>
            <a:ext cx="11018400" cy="447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1A1A1A"/>
              </a:buClr>
              <a:buSzPts val="2600"/>
              <a:buFont typeface="Raleway"/>
              <a:buNone/>
            </a:pPr>
            <a:r>
              <a:rPr lang="en-US" sz="3000" b="1" i="0" u="none" strike="noStrike">
                <a:solidFill>
                  <a:srgbClr val="1A1A1A"/>
                </a:solidFill>
                <a:latin typeface="Raleway"/>
                <a:ea typeface="Raleway"/>
                <a:cs typeface="Raleway"/>
                <a:sym typeface="Raleway"/>
              </a:rPr>
              <a:t>Toffoli Gate</a:t>
            </a:r>
            <a:endParaRPr sz="4000"/>
          </a:p>
        </p:txBody>
      </p:sp>
      <p:pic>
        <p:nvPicPr>
          <p:cNvPr id="637" name="Google Shape;637;p51" descr="A close up of a logo&#10;&#10;Description generated with very high confidence"/>
          <p:cNvPicPr preferRelativeResize="0"/>
          <p:nvPr/>
        </p:nvPicPr>
        <p:blipFill rotWithShape="1">
          <a:blip r:embed="rId3">
            <a:alphaModFix/>
          </a:blip>
          <a:srcRect/>
          <a:stretch/>
        </p:blipFill>
        <p:spPr>
          <a:xfrm>
            <a:off x="7554109" y="2230547"/>
            <a:ext cx="4063391" cy="3524904"/>
          </a:xfrm>
          <a:prstGeom prst="rect">
            <a:avLst/>
          </a:prstGeom>
          <a:noFill/>
          <a:ln>
            <a:noFill/>
          </a:ln>
        </p:spPr>
      </p:pic>
      <p:pic>
        <p:nvPicPr>
          <p:cNvPr id="638" name="Google Shape;638;p51" descr="A picture containing clock&#10;&#10;Description generated with very high confidence"/>
          <p:cNvPicPr preferRelativeResize="0"/>
          <p:nvPr/>
        </p:nvPicPr>
        <p:blipFill rotWithShape="1">
          <a:blip r:embed="rId4">
            <a:alphaModFix/>
          </a:blip>
          <a:srcRect l="22766" r="19376"/>
          <a:stretch/>
        </p:blipFill>
        <p:spPr>
          <a:xfrm>
            <a:off x="786325" y="2313400"/>
            <a:ext cx="5898663" cy="3359200"/>
          </a:xfrm>
          <a:prstGeom prst="rect">
            <a:avLst/>
          </a:prstGeom>
          <a:noFill/>
          <a:ln>
            <a:noFill/>
          </a:ln>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2"/>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Raleway"/>
              <a:buNone/>
            </a:pPr>
            <a:r>
              <a:rPr lang="en-US" b="1">
                <a:latin typeface="Raleway"/>
                <a:ea typeface="Raleway"/>
                <a:cs typeface="Raleway"/>
                <a:sym typeface="Raleway"/>
              </a:rPr>
              <a:t>Heads or tails?</a:t>
            </a:r>
            <a:endParaRPr/>
          </a:p>
        </p:txBody>
      </p:sp>
      <p:pic>
        <p:nvPicPr>
          <p:cNvPr id="644" name="Google Shape;644;p52" descr="A picture containing grass, sitting, black, cat&#10;&#10;Description generated with very high confidence"/>
          <p:cNvPicPr preferRelativeResize="0"/>
          <p:nvPr/>
        </p:nvPicPr>
        <p:blipFill rotWithShape="1">
          <a:blip r:embed="rId3">
            <a:alphaModFix/>
          </a:blip>
          <a:srcRect r="48863" b="373"/>
          <a:stretch/>
        </p:blipFill>
        <p:spPr>
          <a:xfrm>
            <a:off x="1176272" y="1990464"/>
            <a:ext cx="2818956" cy="4180062"/>
          </a:xfrm>
          <a:prstGeom prst="rect">
            <a:avLst/>
          </a:prstGeom>
          <a:noFill/>
          <a:ln>
            <a:noFill/>
          </a:ln>
        </p:spPr>
      </p:pic>
      <p:pic>
        <p:nvPicPr>
          <p:cNvPr id="645" name="Google Shape;645;p52" descr="A picture containing grass, sitting, black, cat&#10;&#10;Description generated with very high confidence"/>
          <p:cNvPicPr preferRelativeResize="0"/>
          <p:nvPr/>
        </p:nvPicPr>
        <p:blipFill rotWithShape="1">
          <a:blip r:embed="rId3">
            <a:alphaModFix/>
          </a:blip>
          <a:srcRect l="48636"/>
          <a:stretch/>
        </p:blipFill>
        <p:spPr>
          <a:xfrm>
            <a:off x="8496562" y="1987202"/>
            <a:ext cx="2875325" cy="4175080"/>
          </a:xfrm>
          <a:prstGeom prst="rect">
            <a:avLst/>
          </a:prstGeom>
          <a:noFill/>
          <a:ln>
            <a:noFill/>
          </a:ln>
        </p:spPr>
      </p:pic>
      <p:pic>
        <p:nvPicPr>
          <p:cNvPr id="646" name="Google Shape;646;p52" descr="A close up of a logo&#10;&#10;Description generated with high confidence"/>
          <p:cNvPicPr preferRelativeResize="0"/>
          <p:nvPr/>
        </p:nvPicPr>
        <p:blipFill rotWithShape="1">
          <a:blip r:embed="rId4">
            <a:alphaModFix/>
          </a:blip>
          <a:srcRect/>
          <a:stretch/>
        </p:blipFill>
        <p:spPr>
          <a:xfrm>
            <a:off x="4864927" y="2589365"/>
            <a:ext cx="2756508" cy="2756508"/>
          </a:xfrm>
          <a:prstGeom prst="rect">
            <a:avLst/>
          </a:prstGeom>
          <a:noFill/>
          <a:ln>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3"/>
          <p:cNvSpPr txBox="1">
            <a:spLocks noGrp="1"/>
          </p:cNvSpPr>
          <p:nvPr>
            <p:ph type="title"/>
          </p:nvPr>
        </p:nvSpPr>
        <p:spPr>
          <a:xfrm>
            <a:off x="588263" y="457200"/>
            <a:ext cx="1101852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Rules</a:t>
            </a:r>
            <a:endParaRPr/>
          </a:p>
          <a:p>
            <a:pPr marL="0" lvl="0" indent="0" algn="l" rtl="0">
              <a:lnSpc>
                <a:spcPct val="100000"/>
              </a:lnSpc>
              <a:spcBef>
                <a:spcPts val="0"/>
              </a:spcBef>
              <a:spcAft>
                <a:spcPts val="0"/>
              </a:spcAft>
              <a:buClr>
                <a:schemeClr val="dk1"/>
              </a:buClr>
              <a:buSzPts val="3600"/>
              <a:buFont typeface="Quattrocento Sans"/>
              <a:buNone/>
            </a:pPr>
            <a:endParaRPr/>
          </a:p>
        </p:txBody>
      </p:sp>
      <p:sp>
        <p:nvSpPr>
          <p:cNvPr id="652" name="Google Shape;652;p53"/>
          <p:cNvSpPr txBox="1">
            <a:spLocks noGrp="1"/>
          </p:cNvSpPr>
          <p:nvPr>
            <p:ph type="body" idx="1"/>
          </p:nvPr>
        </p:nvSpPr>
        <p:spPr>
          <a:xfrm>
            <a:off x="586390" y="1434370"/>
            <a:ext cx="11018520" cy="4050340"/>
          </a:xfrm>
          <a:prstGeom prst="rect">
            <a:avLst/>
          </a:prstGeom>
          <a:noFill/>
          <a:ln>
            <a:noFill/>
          </a:ln>
        </p:spPr>
        <p:txBody>
          <a:bodyPr spcFirstLastPara="1" wrap="square" lIns="0" tIns="0" rIns="0" bIns="0" anchor="t" anchorCtr="0">
            <a:spAutoFit/>
          </a:bodyPr>
          <a:lstStyle/>
          <a:p>
            <a:pPr marL="285750" lvl="0" indent="-285750" algn="l" rtl="0">
              <a:lnSpc>
                <a:spcPct val="100000"/>
              </a:lnSpc>
              <a:spcBef>
                <a:spcPts val="0"/>
              </a:spcBef>
              <a:spcAft>
                <a:spcPts val="0"/>
              </a:spcAft>
              <a:buClr>
                <a:schemeClr val="dk1"/>
              </a:buClr>
              <a:buSzPts val="2520"/>
              <a:buFont typeface="Arial"/>
              <a:buChar char="•"/>
            </a:pPr>
            <a:r>
              <a:rPr lang="en-US">
                <a:latin typeface="Quattrocento Sans"/>
                <a:ea typeface="Quattrocento Sans"/>
                <a:cs typeface="Quattrocento Sans"/>
                <a:sym typeface="Quattrocento Sans"/>
              </a:rPr>
              <a:t>The coin starts with heads facing up</a:t>
            </a:r>
            <a:endParaRPr/>
          </a:p>
          <a:p>
            <a:pPr marL="285750" lvl="0" indent="-28575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The first move is made by your opponent </a:t>
            </a:r>
            <a:endParaRPr/>
          </a:p>
          <a:p>
            <a:pPr marL="285750" lvl="0" indent="-28575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The second move is made by you </a:t>
            </a:r>
            <a:endParaRPr/>
          </a:p>
          <a:p>
            <a:pPr marL="285750" lvl="0" indent="-285750" algn="l" rtl="0">
              <a:lnSpc>
                <a:spcPct val="100000"/>
              </a:lnSpc>
              <a:spcBef>
                <a:spcPts val="560"/>
              </a:spcBef>
              <a:spcAft>
                <a:spcPts val="0"/>
              </a:spcAft>
              <a:buClr>
                <a:schemeClr val="dk1"/>
              </a:buClr>
              <a:buSzPts val="2520"/>
              <a:buFont typeface="Arial"/>
              <a:buChar char="•"/>
            </a:pPr>
            <a:r>
              <a:rPr lang="en-US"/>
              <a:t>During these moves, neither you nor your opponent can see the coin </a:t>
            </a:r>
            <a:endParaRPr/>
          </a:p>
          <a:p>
            <a:pPr marL="285750" lvl="0" indent="-285750" algn="l" rtl="0">
              <a:lnSpc>
                <a:spcPct val="100000"/>
              </a:lnSpc>
              <a:spcBef>
                <a:spcPts val="560"/>
              </a:spcBef>
              <a:spcAft>
                <a:spcPts val="0"/>
              </a:spcAft>
              <a:buClr>
                <a:schemeClr val="dk1"/>
              </a:buClr>
              <a:buSzPts val="2520"/>
              <a:buFont typeface="Arial"/>
              <a:buChar char="•"/>
            </a:pPr>
            <a:r>
              <a:rPr lang="en-US"/>
              <a:t>The third move is again made by your opponent </a:t>
            </a:r>
            <a:endParaRPr/>
          </a:p>
          <a:p>
            <a:pPr marL="285750" lvl="0" indent="-285750" algn="l" rtl="0">
              <a:lnSpc>
                <a:spcPct val="100000"/>
              </a:lnSpc>
              <a:spcBef>
                <a:spcPts val="560"/>
              </a:spcBef>
              <a:spcAft>
                <a:spcPts val="0"/>
              </a:spcAft>
              <a:buClr>
                <a:schemeClr val="dk1"/>
              </a:buClr>
              <a:buSzPts val="2520"/>
              <a:buFont typeface="Arial"/>
              <a:buChar char="•"/>
            </a:pPr>
            <a:r>
              <a:rPr lang="en-US"/>
              <a:t>In the end, if there’s tails facing up, you win, else your opponent wins!</a:t>
            </a:r>
            <a:endParaRPr/>
          </a:p>
          <a:p>
            <a:pPr marL="0" lvl="0" indent="0" algn="l" rtl="0">
              <a:lnSpc>
                <a:spcPct val="100000"/>
              </a:lnSpc>
              <a:spcBef>
                <a:spcPts val="560"/>
              </a:spcBef>
              <a:spcAft>
                <a:spcPts val="0"/>
              </a:spcAft>
              <a:buClr>
                <a:schemeClr val="dk1"/>
              </a:buClr>
              <a:buSzPts val="2520"/>
              <a:buNone/>
            </a:pPr>
            <a:endParaRPr b="1"/>
          </a:p>
          <a:p>
            <a:pPr marL="0" lvl="0" indent="0" algn="l" rtl="0">
              <a:lnSpc>
                <a:spcPct val="100000"/>
              </a:lnSpc>
              <a:spcBef>
                <a:spcPts val="560"/>
              </a:spcBef>
              <a:spcAft>
                <a:spcPts val="0"/>
              </a:spcAft>
              <a:buClr>
                <a:schemeClr val="dk1"/>
              </a:buClr>
              <a:buSzPts val="2520"/>
              <a:buNone/>
            </a:pPr>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54"/>
          <p:cNvSpPr txBox="1">
            <a:spLocks noGrp="1"/>
          </p:cNvSpPr>
          <p:nvPr>
            <p:ph type="title"/>
          </p:nvPr>
        </p:nvSpPr>
        <p:spPr>
          <a:xfrm>
            <a:off x="588263" y="457200"/>
            <a:ext cx="1101852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Finer details</a:t>
            </a:r>
            <a:endParaRPr/>
          </a:p>
          <a:p>
            <a:pPr marL="0" lvl="0" indent="0" algn="l" rtl="0">
              <a:lnSpc>
                <a:spcPct val="100000"/>
              </a:lnSpc>
              <a:spcBef>
                <a:spcPts val="0"/>
              </a:spcBef>
              <a:spcAft>
                <a:spcPts val="0"/>
              </a:spcAft>
              <a:buClr>
                <a:schemeClr val="dk1"/>
              </a:buClr>
              <a:buSzPts val="3600"/>
              <a:buFont typeface="Quattrocento Sans"/>
              <a:buNone/>
            </a:pPr>
            <a:endParaRPr/>
          </a:p>
        </p:txBody>
      </p:sp>
      <p:sp>
        <p:nvSpPr>
          <p:cNvPr id="658" name="Google Shape;658;p54"/>
          <p:cNvSpPr txBox="1">
            <a:spLocks noGrp="1"/>
          </p:cNvSpPr>
          <p:nvPr>
            <p:ph type="body" idx="1"/>
          </p:nvPr>
        </p:nvSpPr>
        <p:spPr>
          <a:xfrm>
            <a:off x="534198" y="2081548"/>
            <a:ext cx="11018520" cy="1465016"/>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chemeClr val="dk1"/>
              </a:buClr>
              <a:buSzPts val="2520"/>
              <a:buNone/>
            </a:pPr>
            <a:r>
              <a:rPr lang="en-US"/>
              <a:t>You can either decide to flip the coin or leave it as it is!</a:t>
            </a:r>
            <a:endParaRPr/>
          </a:p>
          <a:p>
            <a:pPr marL="0" lvl="0" indent="0" algn="ctr" rtl="0">
              <a:lnSpc>
                <a:spcPct val="100000"/>
              </a:lnSpc>
              <a:spcBef>
                <a:spcPts val="560"/>
              </a:spcBef>
              <a:spcAft>
                <a:spcPts val="0"/>
              </a:spcAft>
              <a:buClr>
                <a:schemeClr val="dk1"/>
              </a:buClr>
              <a:buSzPts val="2520"/>
              <a:buNone/>
            </a:pPr>
            <a:r>
              <a:rPr lang="en-US"/>
              <a:t>But remember, you can’t see the coin!</a:t>
            </a:r>
            <a:endParaRPr/>
          </a:p>
          <a:p>
            <a:pPr marL="0" lvl="0" indent="0" algn="l" rtl="0">
              <a:lnSpc>
                <a:spcPct val="100000"/>
              </a:lnSpc>
              <a:spcBef>
                <a:spcPts val="560"/>
              </a:spcBef>
              <a:spcAft>
                <a:spcPts val="0"/>
              </a:spcAft>
              <a:buClr>
                <a:schemeClr val="dk1"/>
              </a:buClr>
              <a:buSzPts val="2520"/>
              <a:buNone/>
            </a:pPr>
            <a:endParaRPr b="1"/>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5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Finer details</a:t>
            </a:r>
            <a:endParaRPr/>
          </a:p>
        </p:txBody>
      </p:sp>
      <p:sp>
        <p:nvSpPr>
          <p:cNvPr id="664" name="Google Shape;664;p55"/>
          <p:cNvSpPr txBox="1">
            <a:spLocks noGrp="1"/>
          </p:cNvSpPr>
          <p:nvPr>
            <p:ph type="body" idx="1"/>
          </p:nvPr>
        </p:nvSpPr>
        <p:spPr>
          <a:xfrm>
            <a:off x="784719" y="1945849"/>
            <a:ext cx="11529999" cy="299466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150"/>
              <a:buNone/>
            </a:pPr>
            <a:r>
              <a:rPr lang="en-US" sz="3500">
                <a:latin typeface="Quattrocento Sans"/>
                <a:ea typeface="Quattrocento Sans"/>
                <a:cs typeface="Quattrocento Sans"/>
                <a:sym typeface="Quattrocento Sans"/>
              </a:rPr>
              <a:t>|</a:t>
            </a:r>
            <a:r>
              <a:rPr lang="en-US" sz="3500" i="1">
                <a:latin typeface="Quattrocento Sans"/>
                <a:ea typeface="Quattrocento Sans"/>
                <a:cs typeface="Quattrocento Sans"/>
                <a:sym typeface="Quattrocento Sans"/>
              </a:rPr>
              <a:t>0</a:t>
            </a:r>
            <a:r>
              <a:rPr lang="en-US" sz="3500">
                <a:latin typeface="Quattrocento Sans"/>
                <a:ea typeface="Quattrocento Sans"/>
                <a:cs typeface="Quattrocento Sans"/>
                <a:sym typeface="Quattrocento Sans"/>
              </a:rPr>
              <a:t>⟩                                                      Heads</a:t>
            </a:r>
            <a:endParaRPr/>
          </a:p>
          <a:p>
            <a:pPr marL="0" lvl="0" indent="0" algn="l" rtl="0">
              <a:lnSpc>
                <a:spcPct val="100000"/>
              </a:lnSpc>
              <a:spcBef>
                <a:spcPts val="700"/>
              </a:spcBef>
              <a:spcAft>
                <a:spcPts val="0"/>
              </a:spcAft>
              <a:buClr>
                <a:schemeClr val="dk1"/>
              </a:buClr>
              <a:buSzPts val="3150"/>
              <a:buNone/>
            </a:pPr>
            <a:endParaRPr sz="3500"/>
          </a:p>
          <a:p>
            <a:pPr marL="0" lvl="0" indent="0" algn="l" rtl="0">
              <a:lnSpc>
                <a:spcPct val="100000"/>
              </a:lnSpc>
              <a:spcBef>
                <a:spcPts val="700"/>
              </a:spcBef>
              <a:spcAft>
                <a:spcPts val="0"/>
              </a:spcAft>
              <a:buClr>
                <a:schemeClr val="dk1"/>
              </a:buClr>
              <a:buSzPts val="3150"/>
              <a:buNone/>
            </a:pPr>
            <a:endParaRPr sz="3500"/>
          </a:p>
          <a:p>
            <a:pPr marL="0" lvl="0" indent="0" algn="l" rtl="0">
              <a:lnSpc>
                <a:spcPct val="100000"/>
              </a:lnSpc>
              <a:spcBef>
                <a:spcPts val="700"/>
              </a:spcBef>
              <a:spcAft>
                <a:spcPts val="0"/>
              </a:spcAft>
              <a:buClr>
                <a:schemeClr val="dk1"/>
              </a:buClr>
              <a:buSzPts val="3150"/>
              <a:buNone/>
            </a:pPr>
            <a:r>
              <a:rPr lang="en-US" sz="3500">
                <a:latin typeface="Quattrocento Sans"/>
                <a:ea typeface="Quattrocento Sans"/>
                <a:cs typeface="Quattrocento Sans"/>
                <a:sym typeface="Quattrocento Sans"/>
              </a:rPr>
              <a:t>|</a:t>
            </a:r>
            <a:r>
              <a:rPr lang="en-US" sz="3500" i="1">
                <a:latin typeface="Quattrocento Sans"/>
                <a:ea typeface="Quattrocento Sans"/>
                <a:cs typeface="Quattrocento Sans"/>
                <a:sym typeface="Quattrocento Sans"/>
              </a:rPr>
              <a:t>1</a:t>
            </a:r>
            <a:r>
              <a:rPr lang="en-US" sz="3500">
                <a:latin typeface="Quattrocento Sans"/>
                <a:ea typeface="Quattrocento Sans"/>
                <a:cs typeface="Quattrocento Sans"/>
                <a:sym typeface="Quattrocento Sans"/>
              </a:rPr>
              <a:t>⟩                                                       Tails</a:t>
            </a:r>
            <a:endParaRPr/>
          </a:p>
          <a:p>
            <a:pPr marL="0" lvl="0" indent="0" algn="l" rtl="0">
              <a:lnSpc>
                <a:spcPct val="100000"/>
              </a:lnSpc>
              <a:spcBef>
                <a:spcPts val="560"/>
              </a:spcBef>
              <a:spcAft>
                <a:spcPts val="0"/>
              </a:spcAft>
              <a:buClr>
                <a:schemeClr val="dk1"/>
              </a:buClr>
              <a:buSzPts val="2520"/>
              <a:buNone/>
            </a:pPr>
            <a:endParaRPr/>
          </a:p>
        </p:txBody>
      </p:sp>
      <p:sp>
        <p:nvSpPr>
          <p:cNvPr id="665" name="Google Shape;665;p55"/>
          <p:cNvSpPr/>
          <p:nvPr/>
        </p:nvSpPr>
        <p:spPr>
          <a:xfrm>
            <a:off x="2099508" y="1944520"/>
            <a:ext cx="4788408" cy="484632"/>
          </a:xfrm>
          <a:prstGeom prst="rightArrow">
            <a:avLst>
              <a:gd name="adj1" fmla="val 50000"/>
              <a:gd name="adj2" fmla="val 50000"/>
            </a:avLst>
          </a:prstGeom>
          <a:solidFill>
            <a:srgbClr val="9EB6E4"/>
          </a:solid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66" name="Google Shape;666;p55"/>
          <p:cNvSpPr/>
          <p:nvPr/>
        </p:nvSpPr>
        <p:spPr>
          <a:xfrm>
            <a:off x="2047316" y="3812986"/>
            <a:ext cx="4788408" cy="484632"/>
          </a:xfrm>
          <a:prstGeom prst="rightArrow">
            <a:avLst>
              <a:gd name="adj1" fmla="val 50000"/>
              <a:gd name="adj2" fmla="val 50000"/>
            </a:avLst>
          </a:prstGeom>
          <a:solidFill>
            <a:srgbClr val="9EB6E4"/>
          </a:solid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Finer details</a:t>
            </a:r>
            <a:endParaRPr/>
          </a:p>
        </p:txBody>
      </p:sp>
      <p:sp>
        <p:nvSpPr>
          <p:cNvPr id="672" name="Google Shape;672;p56"/>
          <p:cNvSpPr txBox="1">
            <a:spLocks noGrp="1"/>
          </p:cNvSpPr>
          <p:nvPr>
            <p:ph type="body" idx="1"/>
          </p:nvPr>
        </p:nvSpPr>
        <p:spPr>
          <a:xfrm>
            <a:off x="784719" y="1945849"/>
            <a:ext cx="11529999" cy="299466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150"/>
              <a:buNone/>
            </a:pPr>
            <a:r>
              <a:rPr lang="en-US" sz="3500">
                <a:latin typeface="Quattrocento Sans"/>
                <a:ea typeface="Quattrocento Sans"/>
                <a:cs typeface="Quattrocento Sans"/>
                <a:sym typeface="Quattrocento Sans"/>
              </a:rPr>
              <a:t>Flip                                                           Pauli X</a:t>
            </a:r>
            <a:endParaRPr/>
          </a:p>
          <a:p>
            <a:pPr marL="0" lvl="0" indent="0" algn="l" rtl="0">
              <a:lnSpc>
                <a:spcPct val="100000"/>
              </a:lnSpc>
              <a:spcBef>
                <a:spcPts val="700"/>
              </a:spcBef>
              <a:spcAft>
                <a:spcPts val="0"/>
              </a:spcAft>
              <a:buClr>
                <a:schemeClr val="dk1"/>
              </a:buClr>
              <a:buSzPts val="3150"/>
              <a:buNone/>
            </a:pPr>
            <a:endParaRPr sz="3500"/>
          </a:p>
          <a:p>
            <a:pPr marL="0" lvl="0" indent="0" algn="l" rtl="0">
              <a:lnSpc>
                <a:spcPct val="100000"/>
              </a:lnSpc>
              <a:spcBef>
                <a:spcPts val="700"/>
              </a:spcBef>
              <a:spcAft>
                <a:spcPts val="0"/>
              </a:spcAft>
              <a:buClr>
                <a:schemeClr val="dk1"/>
              </a:buClr>
              <a:buSzPts val="3150"/>
              <a:buNone/>
            </a:pPr>
            <a:endParaRPr sz="3500"/>
          </a:p>
          <a:p>
            <a:pPr marL="0" lvl="0" indent="0" algn="l" rtl="0">
              <a:lnSpc>
                <a:spcPct val="100000"/>
              </a:lnSpc>
              <a:spcBef>
                <a:spcPts val="700"/>
              </a:spcBef>
              <a:spcAft>
                <a:spcPts val="0"/>
              </a:spcAft>
              <a:buClr>
                <a:schemeClr val="dk1"/>
              </a:buClr>
              <a:buSzPts val="3150"/>
              <a:buNone/>
            </a:pPr>
            <a:r>
              <a:rPr lang="en-US" sz="3500">
                <a:latin typeface="Quattrocento Sans"/>
                <a:ea typeface="Quattrocento Sans"/>
                <a:cs typeface="Quattrocento Sans"/>
                <a:sym typeface="Quattrocento Sans"/>
              </a:rPr>
              <a:t>No Flip                                                     Identity</a:t>
            </a:r>
            <a:endParaRPr/>
          </a:p>
          <a:p>
            <a:pPr marL="0" lvl="0" indent="0" algn="l" rtl="0">
              <a:lnSpc>
                <a:spcPct val="100000"/>
              </a:lnSpc>
              <a:spcBef>
                <a:spcPts val="560"/>
              </a:spcBef>
              <a:spcAft>
                <a:spcPts val="0"/>
              </a:spcAft>
              <a:buClr>
                <a:schemeClr val="dk1"/>
              </a:buClr>
              <a:buSzPts val="2520"/>
              <a:buNone/>
            </a:pPr>
            <a:endParaRPr/>
          </a:p>
        </p:txBody>
      </p:sp>
      <p:sp>
        <p:nvSpPr>
          <p:cNvPr id="673" name="Google Shape;673;p56"/>
          <p:cNvSpPr/>
          <p:nvPr/>
        </p:nvSpPr>
        <p:spPr>
          <a:xfrm>
            <a:off x="2892823" y="2007150"/>
            <a:ext cx="4788408" cy="484632"/>
          </a:xfrm>
          <a:prstGeom prst="rightArrow">
            <a:avLst>
              <a:gd name="adj1" fmla="val 50000"/>
              <a:gd name="adj2" fmla="val 50000"/>
            </a:avLst>
          </a:prstGeom>
          <a:solidFill>
            <a:srgbClr val="9EB6E4"/>
          </a:solid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74" name="Google Shape;674;p56"/>
          <p:cNvSpPr/>
          <p:nvPr/>
        </p:nvSpPr>
        <p:spPr>
          <a:xfrm>
            <a:off x="2809316" y="3906931"/>
            <a:ext cx="4788408" cy="484632"/>
          </a:xfrm>
          <a:prstGeom prst="rightArrow">
            <a:avLst>
              <a:gd name="adj1" fmla="val 50000"/>
              <a:gd name="adj2" fmla="val 50000"/>
            </a:avLst>
          </a:prstGeom>
          <a:solidFill>
            <a:srgbClr val="9EB6E4"/>
          </a:solid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7"/>
          <p:cNvSpPr txBox="1">
            <a:spLocks noGrp="1"/>
          </p:cNvSpPr>
          <p:nvPr>
            <p:ph type="title"/>
          </p:nvPr>
        </p:nvSpPr>
        <p:spPr>
          <a:xfrm>
            <a:off x="588263" y="457200"/>
            <a:ext cx="1101852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Classical opponent</a:t>
            </a:r>
            <a:endParaRPr/>
          </a:p>
          <a:p>
            <a:pPr marL="0" lvl="0" indent="0" algn="l" rtl="0">
              <a:lnSpc>
                <a:spcPct val="100000"/>
              </a:lnSpc>
              <a:spcBef>
                <a:spcPts val="0"/>
              </a:spcBef>
              <a:spcAft>
                <a:spcPts val="0"/>
              </a:spcAft>
              <a:buClr>
                <a:schemeClr val="dk1"/>
              </a:buClr>
              <a:buSzPts val="3600"/>
              <a:buFont typeface="Quattrocento Sans"/>
              <a:buNone/>
            </a:pPr>
            <a:endParaRPr/>
          </a:p>
        </p:txBody>
      </p:sp>
      <p:sp>
        <p:nvSpPr>
          <p:cNvPr id="680" name="Google Shape;680;p57"/>
          <p:cNvSpPr txBox="1">
            <a:spLocks noGrp="1"/>
          </p:cNvSpPr>
          <p:nvPr>
            <p:ph type="body" idx="1"/>
          </p:nvPr>
        </p:nvSpPr>
        <p:spPr>
          <a:xfrm>
            <a:off x="534198" y="2008479"/>
            <a:ext cx="3575973" cy="1992519"/>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520"/>
              <a:buNone/>
            </a:pPr>
            <a:r>
              <a:rPr lang="en-US">
                <a:latin typeface="Quattrocento Sans"/>
                <a:ea typeface="Quattrocento Sans"/>
                <a:cs typeface="Quattrocento Sans"/>
                <a:sym typeface="Quattrocento Sans"/>
              </a:rPr>
              <a:t>What happens</a:t>
            </a:r>
            <a:endParaRPr/>
          </a:p>
          <a:p>
            <a:pPr marL="0" lvl="0" indent="0" algn="l" rtl="0">
              <a:lnSpc>
                <a:spcPct val="100000"/>
              </a:lnSpc>
              <a:spcBef>
                <a:spcPts val="560"/>
              </a:spcBef>
              <a:spcAft>
                <a:spcPts val="0"/>
              </a:spcAft>
              <a:buClr>
                <a:schemeClr val="dk1"/>
              </a:buClr>
              <a:buSzPts val="2520"/>
              <a:buNone/>
            </a:pPr>
            <a:r>
              <a:rPr lang="en-US">
                <a:latin typeface="Quattrocento Sans"/>
                <a:ea typeface="Quattrocento Sans"/>
                <a:cs typeface="Quattrocento Sans"/>
                <a:sym typeface="Quattrocento Sans"/>
              </a:rPr>
              <a:t>if your opponent was </a:t>
            </a:r>
            <a:endParaRPr/>
          </a:p>
          <a:p>
            <a:pPr marL="0" lvl="0" indent="0" algn="l" rtl="0">
              <a:lnSpc>
                <a:spcPct val="100000"/>
              </a:lnSpc>
              <a:spcBef>
                <a:spcPts val="560"/>
              </a:spcBef>
              <a:spcAft>
                <a:spcPts val="0"/>
              </a:spcAft>
              <a:buClr>
                <a:schemeClr val="dk1"/>
              </a:buClr>
              <a:buSzPts val="2520"/>
              <a:buNone/>
            </a:pPr>
            <a:r>
              <a:rPr lang="en-US">
                <a:latin typeface="Quattrocento Sans"/>
                <a:ea typeface="Quattrocento Sans"/>
                <a:cs typeface="Quattrocento Sans"/>
                <a:sym typeface="Quattrocento Sans"/>
              </a:rPr>
              <a:t>a classical computer? </a:t>
            </a:r>
            <a:endParaRPr/>
          </a:p>
          <a:p>
            <a:pPr marL="0" lvl="0" indent="0" algn="l" rtl="0">
              <a:lnSpc>
                <a:spcPct val="100000"/>
              </a:lnSpc>
              <a:spcBef>
                <a:spcPts val="560"/>
              </a:spcBef>
              <a:spcAft>
                <a:spcPts val="0"/>
              </a:spcAft>
              <a:buClr>
                <a:schemeClr val="dk1"/>
              </a:buClr>
              <a:buSzPts val="2520"/>
              <a:buNone/>
            </a:pPr>
            <a:endParaRPr/>
          </a:p>
        </p:txBody>
      </p:sp>
      <p:pic>
        <p:nvPicPr>
          <p:cNvPr id="681" name="Google Shape;681;p57" descr="A screenshot of a cell phone&#10;&#10;Description generated with very high confidence"/>
          <p:cNvPicPr preferRelativeResize="0"/>
          <p:nvPr/>
        </p:nvPicPr>
        <p:blipFill rotWithShape="1">
          <a:blip r:embed="rId3">
            <a:alphaModFix/>
          </a:blip>
          <a:srcRect/>
          <a:stretch/>
        </p:blipFill>
        <p:spPr>
          <a:xfrm>
            <a:off x="4022812" y="2857109"/>
            <a:ext cx="8050321" cy="3878632"/>
          </a:xfrm>
          <a:prstGeom prst="rect">
            <a:avLst/>
          </a:prstGeom>
          <a:noFill/>
          <a:ln>
            <a:noFill/>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1A1A1A"/>
              </a:buClr>
              <a:buSzPts val="2600"/>
              <a:buFont typeface="Raleway"/>
              <a:buNone/>
            </a:pPr>
            <a:r>
              <a:rPr lang="en-US" sz="2600" b="1" i="0" u="none" strike="noStrike">
                <a:solidFill>
                  <a:srgbClr val="1A1A1A"/>
                </a:solidFill>
                <a:latin typeface="Raleway"/>
                <a:ea typeface="Raleway"/>
                <a:cs typeface="Raleway"/>
                <a:sym typeface="Raleway"/>
              </a:rPr>
              <a:t>Quantum opponent</a:t>
            </a:r>
            <a:endParaRPr/>
          </a:p>
        </p:txBody>
      </p:sp>
      <p:pic>
        <p:nvPicPr>
          <p:cNvPr id="687" name="Google Shape;687;p58" descr="A screenshot of a cell phone&#10;&#10;Description generated with very high confidence"/>
          <p:cNvPicPr preferRelativeResize="0"/>
          <p:nvPr/>
        </p:nvPicPr>
        <p:blipFill rotWithShape="1">
          <a:blip r:embed="rId3">
            <a:alphaModFix/>
          </a:blip>
          <a:srcRect/>
          <a:stretch/>
        </p:blipFill>
        <p:spPr>
          <a:xfrm>
            <a:off x="675686" y="1718416"/>
            <a:ext cx="5830213" cy="4736403"/>
          </a:xfrm>
          <a:prstGeom prst="rect">
            <a:avLst/>
          </a:prstGeom>
          <a:noFill/>
          <a:ln>
            <a:noFill/>
          </a:ln>
        </p:spPr>
      </p:pic>
      <p:pic>
        <p:nvPicPr>
          <p:cNvPr id="688" name="Google Shape;688;p58" descr="A person in a blue shirt&#10;&#10;Description generated with very high confidence"/>
          <p:cNvPicPr preferRelativeResize="0"/>
          <p:nvPr/>
        </p:nvPicPr>
        <p:blipFill rotWithShape="1">
          <a:blip r:embed="rId4">
            <a:alphaModFix/>
          </a:blip>
          <a:srcRect/>
          <a:stretch/>
        </p:blipFill>
        <p:spPr>
          <a:xfrm>
            <a:off x="7095342" y="2752464"/>
            <a:ext cx="4316520" cy="2887509"/>
          </a:xfrm>
          <a:prstGeom prst="rect">
            <a:avLst/>
          </a:prstGeom>
          <a:noFill/>
          <a:ln>
            <a:noFill/>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9"/>
          <p:cNvSpPr txBox="1">
            <a:spLocks noGrp="1"/>
          </p:cNvSpPr>
          <p:nvPr>
            <p:ph type="title"/>
          </p:nvPr>
        </p:nvSpPr>
        <p:spPr>
          <a:xfrm>
            <a:off x="588275" y="950423"/>
            <a:ext cx="11018400" cy="614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How?</a:t>
            </a:r>
            <a:endParaRPr/>
          </a:p>
          <a:p>
            <a:pPr marL="0" lvl="0" indent="0" algn="l" rtl="0">
              <a:lnSpc>
                <a:spcPct val="100000"/>
              </a:lnSpc>
              <a:spcBef>
                <a:spcPts val="0"/>
              </a:spcBef>
              <a:spcAft>
                <a:spcPts val="0"/>
              </a:spcAft>
              <a:buClr>
                <a:schemeClr val="dk1"/>
              </a:buClr>
              <a:buSzPts val="3600"/>
              <a:buFont typeface="Quattrocento Sans"/>
              <a:buNone/>
            </a:pPr>
            <a:endParaRPr/>
          </a:p>
        </p:txBody>
      </p:sp>
      <p:sp>
        <p:nvSpPr>
          <p:cNvPr id="694" name="Google Shape;694;p59"/>
          <p:cNvSpPr txBox="1"/>
          <p:nvPr/>
        </p:nvSpPr>
        <p:spPr>
          <a:xfrm>
            <a:off x="1791222" y="2699359"/>
            <a:ext cx="2523995" cy="342632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500">
                <a:solidFill>
                  <a:srgbClr val="000000"/>
                </a:solidFill>
                <a:latin typeface="Lato"/>
                <a:ea typeface="Lato"/>
                <a:cs typeface="Lato"/>
                <a:sym typeface="Lato"/>
              </a:rPr>
              <a:t>X|</a:t>
            </a:r>
            <a:r>
              <a:rPr lang="en-US" sz="3500" i="1">
                <a:solidFill>
                  <a:srgbClr val="000000"/>
                </a:solidFill>
                <a:latin typeface="Lato"/>
                <a:ea typeface="Lato"/>
                <a:cs typeface="Lato"/>
                <a:sym typeface="Lato"/>
              </a:rPr>
              <a:t>0</a:t>
            </a:r>
            <a:r>
              <a:rPr lang="en-US" sz="3500">
                <a:solidFill>
                  <a:srgbClr val="000000"/>
                </a:solidFill>
                <a:latin typeface="Lato"/>
                <a:ea typeface="Lato"/>
                <a:cs typeface="Lato"/>
                <a:sym typeface="Lato"/>
              </a:rPr>
              <a:t>⟩ = |</a:t>
            </a:r>
            <a:r>
              <a:rPr lang="en-US" sz="3500" i="1">
                <a:solidFill>
                  <a:srgbClr val="000000"/>
                </a:solidFill>
                <a:latin typeface="Lato"/>
                <a:ea typeface="Lato"/>
                <a:cs typeface="Lato"/>
                <a:sym typeface="Lato"/>
              </a:rPr>
              <a:t>1</a:t>
            </a:r>
            <a:r>
              <a:rPr lang="en-US" sz="3500">
                <a:solidFill>
                  <a:srgbClr val="000000"/>
                </a:solidFill>
                <a:latin typeface="Lato"/>
                <a:ea typeface="Lato"/>
                <a:cs typeface="Lato"/>
                <a:sym typeface="Lato"/>
              </a:rPr>
              <a:t>⟩</a:t>
            </a:r>
            <a:endParaRPr sz="3500">
              <a:solidFill>
                <a:srgbClr val="000000"/>
              </a:solidFill>
              <a:latin typeface="Lato"/>
              <a:ea typeface="Lato"/>
              <a:cs typeface="Lato"/>
              <a:sym typeface="Lato"/>
            </a:endParaRPr>
          </a:p>
          <a:p>
            <a:pPr marL="0" marR="0" lvl="0" indent="0" algn="l" rtl="0">
              <a:spcBef>
                <a:spcPts val="0"/>
              </a:spcBef>
              <a:spcAft>
                <a:spcPts val="0"/>
              </a:spcAft>
              <a:buNone/>
            </a:pPr>
            <a:endParaRPr sz="3500">
              <a:latin typeface="Lato"/>
              <a:ea typeface="Lato"/>
              <a:cs typeface="Lato"/>
              <a:sym typeface="Lato"/>
            </a:endParaRPr>
          </a:p>
          <a:p>
            <a:pPr marL="0" marR="0" lvl="0" indent="0" algn="l" rtl="0">
              <a:spcBef>
                <a:spcPts val="0"/>
              </a:spcBef>
              <a:spcAft>
                <a:spcPts val="0"/>
              </a:spcAft>
              <a:buNone/>
            </a:pPr>
            <a:r>
              <a:rPr lang="en-US" sz="3500">
                <a:solidFill>
                  <a:srgbClr val="000000"/>
                </a:solidFill>
                <a:latin typeface="Lato"/>
                <a:ea typeface="Lato"/>
                <a:cs typeface="Lato"/>
                <a:sym typeface="Lato"/>
              </a:rPr>
              <a:t>I|</a:t>
            </a:r>
            <a:r>
              <a:rPr lang="en-US" sz="3500" i="1">
                <a:solidFill>
                  <a:srgbClr val="000000"/>
                </a:solidFill>
                <a:latin typeface="Lato"/>
                <a:ea typeface="Lato"/>
                <a:cs typeface="Lato"/>
                <a:sym typeface="Lato"/>
              </a:rPr>
              <a:t>0</a:t>
            </a:r>
            <a:r>
              <a:rPr lang="en-US" sz="3500">
                <a:solidFill>
                  <a:srgbClr val="000000"/>
                </a:solidFill>
                <a:latin typeface="Lato"/>
                <a:ea typeface="Lato"/>
                <a:cs typeface="Lato"/>
                <a:sym typeface="Lato"/>
              </a:rPr>
              <a:t>⟩ = |</a:t>
            </a:r>
            <a:r>
              <a:rPr lang="en-US" sz="3500" i="1">
                <a:solidFill>
                  <a:srgbClr val="000000"/>
                </a:solidFill>
                <a:latin typeface="Lato"/>
                <a:ea typeface="Lato"/>
                <a:cs typeface="Lato"/>
                <a:sym typeface="Lato"/>
              </a:rPr>
              <a:t>0</a:t>
            </a:r>
            <a:r>
              <a:rPr lang="en-US" sz="3500">
                <a:solidFill>
                  <a:srgbClr val="000000"/>
                </a:solidFill>
                <a:latin typeface="Lato"/>
                <a:ea typeface="Lato"/>
                <a:cs typeface="Lato"/>
                <a:sym typeface="Lato"/>
              </a:rPr>
              <a:t>⟩</a:t>
            </a:r>
            <a:endParaRPr sz="3500">
              <a:solidFill>
                <a:srgbClr val="000000"/>
              </a:solidFill>
              <a:latin typeface="Lato"/>
              <a:ea typeface="Lato"/>
              <a:cs typeface="Lato"/>
              <a:sym typeface="Lato"/>
            </a:endParaRPr>
          </a:p>
          <a:p>
            <a:pPr marL="0" marR="0" lvl="0" indent="0" algn="l" rtl="0">
              <a:spcBef>
                <a:spcPts val="0"/>
              </a:spcBef>
              <a:spcAft>
                <a:spcPts val="0"/>
              </a:spcAft>
              <a:buNone/>
            </a:pPr>
            <a:endParaRPr sz="3500">
              <a:latin typeface="Lato"/>
              <a:ea typeface="Lato"/>
              <a:cs typeface="Lato"/>
              <a:sym typeface="Lato"/>
            </a:endParaRPr>
          </a:p>
          <a:p>
            <a:pPr marL="0" marR="0" lvl="0" indent="0" algn="l" rtl="0">
              <a:spcBef>
                <a:spcPts val="0"/>
              </a:spcBef>
              <a:spcAft>
                <a:spcPts val="0"/>
              </a:spcAft>
              <a:buNone/>
            </a:pPr>
            <a:r>
              <a:rPr lang="en-US" sz="3500">
                <a:solidFill>
                  <a:srgbClr val="000000"/>
                </a:solidFill>
                <a:latin typeface="Lato"/>
                <a:ea typeface="Lato"/>
                <a:cs typeface="Lato"/>
                <a:sym typeface="Lato"/>
              </a:rPr>
              <a:t>I|</a:t>
            </a:r>
            <a:r>
              <a:rPr lang="en-US" sz="3500" i="1">
                <a:solidFill>
                  <a:srgbClr val="000000"/>
                </a:solidFill>
                <a:latin typeface="Lato"/>
                <a:ea typeface="Lato"/>
                <a:cs typeface="Lato"/>
                <a:sym typeface="Lato"/>
              </a:rPr>
              <a:t>1</a:t>
            </a:r>
            <a:r>
              <a:rPr lang="en-US" sz="3500">
                <a:solidFill>
                  <a:srgbClr val="000000"/>
                </a:solidFill>
                <a:latin typeface="Lato"/>
                <a:ea typeface="Lato"/>
                <a:cs typeface="Lato"/>
                <a:sym typeface="Lato"/>
              </a:rPr>
              <a:t>⟩ = |</a:t>
            </a:r>
            <a:r>
              <a:rPr lang="en-US" sz="3500" i="1">
                <a:solidFill>
                  <a:srgbClr val="000000"/>
                </a:solidFill>
                <a:latin typeface="Lato"/>
                <a:ea typeface="Lato"/>
                <a:cs typeface="Lato"/>
                <a:sym typeface="Lato"/>
              </a:rPr>
              <a:t>1</a:t>
            </a:r>
            <a:r>
              <a:rPr lang="en-US" sz="3500">
                <a:solidFill>
                  <a:srgbClr val="000000"/>
                </a:solidFill>
                <a:latin typeface="Lato"/>
                <a:ea typeface="Lato"/>
                <a:cs typeface="Lato"/>
                <a:sym typeface="Lato"/>
              </a:rPr>
              <a:t>⟩</a:t>
            </a:r>
            <a:endParaRPr/>
          </a:p>
          <a:p>
            <a:pPr marL="0" marR="0" lvl="0" indent="0" algn="l" rtl="0">
              <a:spcBef>
                <a:spcPts val="0"/>
              </a:spcBef>
              <a:spcAft>
                <a:spcPts val="0"/>
              </a:spcAft>
              <a:buNone/>
            </a:pPr>
            <a:br>
              <a:rPr lang="en-US" sz="1750">
                <a:solidFill>
                  <a:schemeClr val="dk1"/>
                </a:solidFill>
                <a:latin typeface="Quattrocento Sans"/>
                <a:ea typeface="Quattrocento Sans"/>
                <a:cs typeface="Quattrocento Sans"/>
                <a:sym typeface="Quattrocento Sans"/>
              </a:rPr>
            </a:br>
            <a:br>
              <a:rPr lang="en-US" sz="1750">
                <a:solidFill>
                  <a:schemeClr val="dk1"/>
                </a:solidFill>
                <a:latin typeface="Quattrocento Sans"/>
                <a:ea typeface="Quattrocento Sans"/>
                <a:cs typeface="Quattrocento Sans"/>
                <a:sym typeface="Quattrocento Sans"/>
              </a:rPr>
            </a:br>
            <a:br>
              <a:rPr lang="en-US" sz="1750">
                <a:solidFill>
                  <a:schemeClr val="dk1"/>
                </a:solidFill>
                <a:latin typeface="Quattrocento Sans"/>
                <a:ea typeface="Quattrocento Sans"/>
                <a:cs typeface="Quattrocento Sans"/>
                <a:sym typeface="Quattrocento Sans"/>
              </a:rPr>
            </a:br>
            <a:endParaRPr sz="3000">
              <a:solidFill>
                <a:srgbClr val="000000"/>
              </a:solidFill>
              <a:latin typeface="Lato"/>
              <a:ea typeface="Lato"/>
              <a:cs typeface="Lato"/>
              <a:sym typeface="Lato"/>
            </a:endParaRPr>
          </a:p>
          <a:p>
            <a:pPr marL="0" marR="0" lvl="0" indent="0" algn="l" rtl="0">
              <a:spcBef>
                <a:spcPts val="0"/>
              </a:spcBef>
              <a:spcAft>
                <a:spcPts val="0"/>
              </a:spcAft>
              <a:buNone/>
            </a:pPr>
            <a:br>
              <a:rPr lang="en-US" sz="1750">
                <a:solidFill>
                  <a:schemeClr val="dk1"/>
                </a:solidFill>
                <a:latin typeface="Quattrocento Sans"/>
                <a:ea typeface="Quattrocento Sans"/>
                <a:cs typeface="Quattrocento Sans"/>
                <a:sym typeface="Quattrocento Sans"/>
              </a:rPr>
            </a:br>
            <a:endParaRPr sz="1765">
              <a:solidFill>
                <a:schemeClr val="dk1"/>
              </a:solidFill>
              <a:latin typeface="Quattrocento Sans"/>
              <a:ea typeface="Quattrocento Sans"/>
              <a:cs typeface="Quattrocento Sans"/>
              <a:sym typeface="Quattrocento Sans"/>
            </a:endParaRPr>
          </a:p>
        </p:txBody>
      </p:sp>
      <p:sp>
        <p:nvSpPr>
          <p:cNvPr id="695" name="Google Shape;695;p59"/>
          <p:cNvSpPr txBox="1"/>
          <p:nvPr/>
        </p:nvSpPr>
        <p:spPr>
          <a:xfrm>
            <a:off x="7803715" y="1822536"/>
            <a:ext cx="2743200" cy="29646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br>
              <a:rPr lang="en-US" sz="1750">
                <a:solidFill>
                  <a:schemeClr val="dk1"/>
                </a:solidFill>
                <a:latin typeface="Quattrocento Sans"/>
                <a:ea typeface="Quattrocento Sans"/>
                <a:cs typeface="Quattrocento Sans"/>
                <a:sym typeface="Quattrocento Sans"/>
              </a:rPr>
            </a:br>
            <a:br>
              <a:rPr lang="en-US" sz="1750">
                <a:solidFill>
                  <a:schemeClr val="dk1"/>
                </a:solidFill>
                <a:latin typeface="Quattrocento Sans"/>
                <a:ea typeface="Quattrocento Sans"/>
                <a:cs typeface="Quattrocento Sans"/>
                <a:sym typeface="Quattrocento Sans"/>
              </a:rPr>
            </a:br>
            <a:br>
              <a:rPr lang="en-US" sz="1750">
                <a:solidFill>
                  <a:schemeClr val="dk1"/>
                </a:solidFill>
                <a:latin typeface="Quattrocento Sans"/>
                <a:ea typeface="Quattrocento Sans"/>
                <a:cs typeface="Quattrocento Sans"/>
                <a:sym typeface="Quattrocento Sans"/>
              </a:rPr>
            </a:br>
            <a:r>
              <a:rPr lang="en-US" sz="3500">
                <a:solidFill>
                  <a:srgbClr val="000000"/>
                </a:solidFill>
                <a:latin typeface="Lato"/>
                <a:ea typeface="Lato"/>
                <a:cs typeface="Lato"/>
                <a:sym typeface="Lato"/>
              </a:rPr>
              <a:t>H|</a:t>
            </a:r>
            <a:r>
              <a:rPr lang="en-US" sz="3500" i="1">
                <a:solidFill>
                  <a:srgbClr val="000000"/>
                </a:solidFill>
                <a:latin typeface="Lato"/>
                <a:ea typeface="Lato"/>
                <a:cs typeface="Lato"/>
                <a:sym typeface="Lato"/>
              </a:rPr>
              <a:t>0</a:t>
            </a:r>
            <a:r>
              <a:rPr lang="en-US" sz="3500">
                <a:solidFill>
                  <a:srgbClr val="000000"/>
                </a:solidFill>
                <a:latin typeface="Lato"/>
                <a:ea typeface="Lato"/>
                <a:cs typeface="Lato"/>
                <a:sym typeface="Lato"/>
              </a:rPr>
              <a:t>⟩ = |</a:t>
            </a:r>
            <a:r>
              <a:rPr lang="en-US" sz="3500" i="1">
                <a:solidFill>
                  <a:srgbClr val="000000"/>
                </a:solidFill>
                <a:latin typeface="Lato"/>
                <a:ea typeface="Lato"/>
                <a:cs typeface="Lato"/>
                <a:sym typeface="Lato"/>
              </a:rPr>
              <a:t>+</a:t>
            </a:r>
            <a:r>
              <a:rPr lang="en-US" sz="3500">
                <a:solidFill>
                  <a:srgbClr val="000000"/>
                </a:solidFill>
                <a:latin typeface="Lato"/>
                <a:ea typeface="Lato"/>
                <a:cs typeface="Lato"/>
                <a:sym typeface="Lato"/>
              </a:rPr>
              <a:t>⟩</a:t>
            </a:r>
            <a:endParaRPr sz="3500">
              <a:solidFill>
                <a:srgbClr val="000000"/>
              </a:solidFill>
              <a:latin typeface="Lato"/>
              <a:ea typeface="Lato"/>
              <a:cs typeface="Lato"/>
              <a:sym typeface="Lato"/>
            </a:endParaRPr>
          </a:p>
          <a:p>
            <a:pPr marL="0" marR="0" lvl="0" indent="0" algn="l" rtl="0">
              <a:spcBef>
                <a:spcPts val="0"/>
              </a:spcBef>
              <a:spcAft>
                <a:spcPts val="0"/>
              </a:spcAft>
              <a:buNone/>
            </a:pPr>
            <a:endParaRPr sz="3500">
              <a:latin typeface="Lato"/>
              <a:ea typeface="Lato"/>
              <a:cs typeface="Lato"/>
              <a:sym typeface="Lato"/>
            </a:endParaRPr>
          </a:p>
          <a:p>
            <a:pPr marL="0" marR="0" lvl="0" indent="0" algn="l" rtl="0">
              <a:spcBef>
                <a:spcPts val="0"/>
              </a:spcBef>
              <a:spcAft>
                <a:spcPts val="0"/>
              </a:spcAft>
              <a:buNone/>
            </a:pPr>
            <a:r>
              <a:rPr lang="en-US" sz="3500">
                <a:solidFill>
                  <a:srgbClr val="000000"/>
                </a:solidFill>
                <a:latin typeface="Lato"/>
                <a:ea typeface="Lato"/>
                <a:cs typeface="Lato"/>
                <a:sym typeface="Lato"/>
              </a:rPr>
              <a:t>H|</a:t>
            </a:r>
            <a:r>
              <a:rPr lang="en-US" sz="3500" i="1">
                <a:solidFill>
                  <a:srgbClr val="000000"/>
                </a:solidFill>
                <a:latin typeface="Lato"/>
                <a:ea typeface="Lato"/>
                <a:cs typeface="Lato"/>
                <a:sym typeface="Lato"/>
              </a:rPr>
              <a:t>+</a:t>
            </a:r>
            <a:r>
              <a:rPr lang="en-US" sz="3500">
                <a:solidFill>
                  <a:srgbClr val="000000"/>
                </a:solidFill>
                <a:latin typeface="Lato"/>
                <a:ea typeface="Lato"/>
                <a:cs typeface="Lato"/>
                <a:sym typeface="Lato"/>
              </a:rPr>
              <a:t>⟩ = |</a:t>
            </a:r>
            <a:r>
              <a:rPr lang="en-US" sz="3500" i="1">
                <a:solidFill>
                  <a:srgbClr val="000000"/>
                </a:solidFill>
                <a:latin typeface="Lato"/>
                <a:ea typeface="Lato"/>
                <a:cs typeface="Lato"/>
                <a:sym typeface="Lato"/>
              </a:rPr>
              <a:t>0</a:t>
            </a:r>
            <a:r>
              <a:rPr lang="en-US" sz="3500">
                <a:solidFill>
                  <a:srgbClr val="000000"/>
                </a:solidFill>
                <a:latin typeface="Lato"/>
                <a:ea typeface="Lato"/>
                <a:cs typeface="Lato"/>
                <a:sym typeface="Lato"/>
              </a:rPr>
              <a:t>⟩</a:t>
            </a:r>
            <a:endParaRPr sz="3500">
              <a:solidFill>
                <a:srgbClr val="000000"/>
              </a:solidFill>
              <a:latin typeface="Lato"/>
              <a:ea typeface="Lato"/>
              <a:cs typeface="Lato"/>
              <a:sym typeface="Lato"/>
            </a:endParaRPr>
          </a:p>
          <a:p>
            <a:pPr marL="0" marR="0" lvl="0" indent="0" algn="l" rtl="0">
              <a:spcBef>
                <a:spcPts val="0"/>
              </a:spcBef>
              <a:spcAft>
                <a:spcPts val="0"/>
              </a:spcAft>
              <a:buNone/>
            </a:pPr>
            <a:endParaRPr sz="3500">
              <a:latin typeface="Lato"/>
              <a:ea typeface="Lato"/>
              <a:cs typeface="Lato"/>
              <a:sym typeface="Lato"/>
            </a:endParaRPr>
          </a:p>
          <a:p>
            <a:pPr marL="0" marR="0" lvl="0" indent="0" algn="l" rtl="0">
              <a:spcBef>
                <a:spcPts val="0"/>
              </a:spcBef>
              <a:spcAft>
                <a:spcPts val="0"/>
              </a:spcAft>
              <a:buNone/>
            </a:pPr>
            <a:r>
              <a:rPr lang="en-US" sz="3500">
                <a:solidFill>
                  <a:srgbClr val="000000"/>
                </a:solidFill>
                <a:latin typeface="Lato"/>
                <a:ea typeface="Lato"/>
                <a:cs typeface="Lato"/>
                <a:sym typeface="Lato"/>
              </a:rPr>
              <a:t>X|</a:t>
            </a:r>
            <a:r>
              <a:rPr lang="en-US" sz="3500" i="1">
                <a:solidFill>
                  <a:srgbClr val="000000"/>
                </a:solidFill>
                <a:latin typeface="Lato"/>
                <a:ea typeface="Lato"/>
                <a:cs typeface="Lato"/>
                <a:sym typeface="Lato"/>
              </a:rPr>
              <a:t>+</a:t>
            </a:r>
            <a:r>
              <a:rPr lang="en-US" sz="3500">
                <a:solidFill>
                  <a:srgbClr val="000000"/>
                </a:solidFill>
                <a:latin typeface="Lato"/>
                <a:ea typeface="Lato"/>
                <a:cs typeface="Lato"/>
                <a:sym typeface="Lato"/>
              </a:rPr>
              <a:t>⟩ = |</a:t>
            </a:r>
            <a:r>
              <a:rPr lang="en-US" sz="3500" i="1">
                <a:solidFill>
                  <a:srgbClr val="000000"/>
                </a:solidFill>
                <a:latin typeface="Lato"/>
                <a:ea typeface="Lato"/>
                <a:cs typeface="Lato"/>
                <a:sym typeface="Lato"/>
              </a:rPr>
              <a:t>+</a:t>
            </a:r>
            <a:r>
              <a:rPr lang="en-US" sz="3500">
                <a:solidFill>
                  <a:srgbClr val="000000"/>
                </a:solidFill>
                <a:latin typeface="Lato"/>
                <a:ea typeface="Lato"/>
                <a:cs typeface="Lato"/>
                <a:sym typeface="Lato"/>
              </a:rPr>
              <a:t>⟩</a:t>
            </a:r>
            <a:endParaRPr/>
          </a:p>
          <a:p>
            <a:pPr marL="0" marR="0" lvl="0" indent="0" algn="l" rtl="0">
              <a:spcBef>
                <a:spcPts val="0"/>
              </a:spcBef>
              <a:spcAft>
                <a:spcPts val="0"/>
              </a:spcAft>
              <a:buNone/>
            </a:pPr>
            <a:br>
              <a:rPr lang="en-US" sz="1750">
                <a:solidFill>
                  <a:schemeClr val="dk1"/>
                </a:solidFill>
                <a:latin typeface="Quattrocento Sans"/>
                <a:ea typeface="Quattrocento Sans"/>
                <a:cs typeface="Quattrocento Sans"/>
                <a:sym typeface="Quattrocento Sans"/>
              </a:rPr>
            </a:br>
            <a:endParaRPr sz="1765">
              <a:solidFill>
                <a:schemeClr val="dk1"/>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7"/>
          <p:cNvSpPr txBox="1">
            <a:spLocks noGrp="1"/>
          </p:cNvSpPr>
          <p:nvPr>
            <p:ph type="title"/>
          </p:nvPr>
        </p:nvSpPr>
        <p:spPr>
          <a:xfrm>
            <a:off x="1136428" y="627564"/>
            <a:ext cx="747417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Quattrocento Sans"/>
              <a:buNone/>
            </a:pPr>
            <a:r>
              <a:rPr lang="en-US" sz="4400">
                <a:solidFill>
                  <a:schemeClr val="dk1"/>
                </a:solidFill>
                <a:latin typeface="Quattrocento Sans"/>
                <a:ea typeface="Quattrocento Sans"/>
                <a:cs typeface="Quattrocento Sans"/>
                <a:sym typeface="Quattrocento Sans"/>
              </a:rPr>
              <a:t>Diving into Classical Bits</a:t>
            </a:r>
            <a:endParaRPr/>
          </a:p>
        </p:txBody>
      </p:sp>
      <p:sp>
        <p:nvSpPr>
          <p:cNvPr id="190" name="Google Shape;190;p7"/>
          <p:cNvSpPr txBox="1">
            <a:spLocks noGrp="1"/>
          </p:cNvSpPr>
          <p:nvPr>
            <p:ph type="body" idx="1"/>
          </p:nvPr>
        </p:nvSpPr>
        <p:spPr>
          <a:xfrm>
            <a:off x="1136429" y="2278173"/>
            <a:ext cx="6467867" cy="3450613"/>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Bits are used to store information.</a:t>
            </a:r>
            <a:endParaRPr/>
          </a:p>
          <a:p>
            <a:pPr marL="457200" lvl="0" indent="-228600" algn="l" rtl="0">
              <a:lnSpc>
                <a:spcPct val="90000"/>
              </a:lnSpc>
              <a:spcBef>
                <a:spcPts val="48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Classical Computers work with Bits processed by Logic Gates.</a:t>
            </a:r>
            <a:endParaRPr/>
          </a:p>
          <a:p>
            <a:pPr marL="457200" lvl="0" indent="-228600" algn="l" rtl="0">
              <a:lnSpc>
                <a:spcPct val="90000"/>
              </a:lnSpc>
              <a:spcBef>
                <a:spcPts val="48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Information is processed by a sequence of Bits.</a:t>
            </a:r>
            <a:endParaRPr/>
          </a:p>
          <a:p>
            <a:pPr marL="457200" lvl="0" indent="-228600" algn="l" rtl="0">
              <a:lnSpc>
                <a:spcPct val="90000"/>
              </a:lnSpc>
              <a:spcBef>
                <a:spcPts val="48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Physical Systems can be implemented into two possible states.</a:t>
            </a:r>
            <a:endParaRPr/>
          </a:p>
        </p:txBody>
      </p:sp>
      <p:sp>
        <p:nvSpPr>
          <p:cNvPr id="191" name="Google Shape;191;p7"/>
          <p:cNvSpPr/>
          <p:nvPr/>
        </p:nvSpPr>
        <p:spPr>
          <a:xfrm>
            <a:off x="10088880" y="0"/>
            <a:ext cx="210312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sp>
        <p:nvSpPr>
          <p:cNvPr id="192" name="Google Shape;192;p7"/>
          <p:cNvSpPr/>
          <p:nvPr/>
        </p:nvSpPr>
        <p:spPr>
          <a:xfrm>
            <a:off x="8915400" y="2358913"/>
            <a:ext cx="2140172" cy="2140172"/>
          </a:xfrm>
          <a:prstGeom prst="ellipse">
            <a:avLst/>
          </a:prstGeom>
          <a:solidFill>
            <a:srgbClr val="FFFFFF"/>
          </a:solidFill>
          <a:ln w="222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pic>
        <p:nvPicPr>
          <p:cNvPr id="193" name="Google Shape;193;p7" descr="https://4.bp.blogspot.com/pvmZF4eAOMb88Av_aKx3rztvTH7Pc0qwI7mngG6ebvAT37uaM1-gFuUx37YXk1eUOGU=h900"/>
          <p:cNvPicPr preferRelativeResize="0"/>
          <p:nvPr/>
        </p:nvPicPr>
        <p:blipFill rotWithShape="1">
          <a:blip r:embed="rId3">
            <a:alphaModFix/>
          </a:blip>
          <a:srcRect/>
          <a:stretch/>
        </p:blipFill>
        <p:spPr>
          <a:xfrm>
            <a:off x="9254442" y="3017788"/>
            <a:ext cx="1462088" cy="8224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0"/>
          <p:cNvSpPr txBox="1">
            <a:spLocks noGrp="1"/>
          </p:cNvSpPr>
          <p:nvPr>
            <p:ph type="title"/>
          </p:nvPr>
        </p:nvSpPr>
        <p:spPr>
          <a:xfrm>
            <a:off x="588263" y="457200"/>
            <a:ext cx="1101852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An example</a:t>
            </a:r>
            <a:endParaRPr/>
          </a:p>
          <a:p>
            <a:pPr marL="0" lvl="0" indent="0" algn="l" rtl="0">
              <a:lnSpc>
                <a:spcPct val="100000"/>
              </a:lnSpc>
              <a:spcBef>
                <a:spcPts val="0"/>
              </a:spcBef>
              <a:spcAft>
                <a:spcPts val="0"/>
              </a:spcAft>
              <a:buClr>
                <a:schemeClr val="dk1"/>
              </a:buClr>
              <a:buSzPts val="3600"/>
              <a:buFont typeface="Quattrocento Sans"/>
              <a:buNone/>
            </a:pPr>
            <a:endParaRPr/>
          </a:p>
        </p:txBody>
      </p:sp>
      <p:sp>
        <p:nvSpPr>
          <p:cNvPr id="701" name="Google Shape;701;p60"/>
          <p:cNvSpPr txBox="1">
            <a:spLocks noGrp="1"/>
          </p:cNvSpPr>
          <p:nvPr>
            <p:ph type="body" idx="1"/>
          </p:nvPr>
        </p:nvSpPr>
        <p:spPr>
          <a:xfrm>
            <a:off x="586390" y="1434370"/>
            <a:ext cx="5037343" cy="336092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520"/>
              <a:buNone/>
            </a:pPr>
            <a:r>
              <a:rPr lang="en-US">
                <a:latin typeface="Quattrocento Sans"/>
                <a:ea typeface="Quattrocento Sans"/>
                <a:cs typeface="Quattrocento Sans"/>
                <a:sym typeface="Quattrocento Sans"/>
              </a:rPr>
              <a:t>Your opponent flips the coin</a:t>
            </a:r>
            <a:endParaRPr/>
          </a:p>
          <a:p>
            <a:pPr marL="0" lvl="0" indent="0" algn="l" rtl="0">
              <a:lnSpc>
                <a:spcPct val="100000"/>
              </a:lnSpc>
              <a:spcBef>
                <a:spcPts val="560"/>
              </a:spcBef>
              <a:spcAft>
                <a:spcPts val="0"/>
              </a:spcAft>
              <a:buClr>
                <a:schemeClr val="dk1"/>
              </a:buClr>
              <a:buSzPts val="2520"/>
              <a:buNone/>
            </a:pPr>
            <a:r>
              <a:rPr lang="en-US">
                <a:latin typeface="Quattrocento Sans"/>
                <a:ea typeface="Quattrocento Sans"/>
                <a:cs typeface="Quattrocento Sans"/>
                <a:sym typeface="Quattrocento Sans"/>
              </a:rPr>
              <a:t>You flip the coin</a:t>
            </a:r>
            <a:endParaRPr/>
          </a:p>
          <a:p>
            <a:pPr marL="0" lvl="0" indent="0" algn="l" rtl="0">
              <a:lnSpc>
                <a:spcPct val="100000"/>
              </a:lnSpc>
              <a:spcBef>
                <a:spcPts val="560"/>
              </a:spcBef>
              <a:spcAft>
                <a:spcPts val="0"/>
              </a:spcAft>
              <a:buClr>
                <a:schemeClr val="dk1"/>
              </a:buClr>
              <a:buSzPts val="2520"/>
              <a:buNone/>
            </a:pPr>
            <a:r>
              <a:rPr lang="en-US"/>
              <a:t>Your opponent decides to leave it as it is</a:t>
            </a:r>
            <a:endParaRPr/>
          </a:p>
          <a:p>
            <a:pPr marL="0" lvl="0" indent="0" algn="l" rtl="0">
              <a:lnSpc>
                <a:spcPct val="100000"/>
              </a:lnSpc>
              <a:spcBef>
                <a:spcPts val="560"/>
              </a:spcBef>
              <a:spcAft>
                <a:spcPts val="0"/>
              </a:spcAft>
              <a:buClr>
                <a:schemeClr val="dk1"/>
              </a:buClr>
              <a:buSzPts val="2520"/>
              <a:buNone/>
            </a:pPr>
            <a:r>
              <a:rPr lang="en-US"/>
              <a:t>The circuit looks something like this -&gt;</a:t>
            </a:r>
            <a:endParaRPr/>
          </a:p>
          <a:p>
            <a:pPr marL="0" lvl="0" indent="0" algn="l" rtl="0">
              <a:lnSpc>
                <a:spcPct val="100000"/>
              </a:lnSpc>
              <a:spcBef>
                <a:spcPts val="560"/>
              </a:spcBef>
              <a:spcAft>
                <a:spcPts val="0"/>
              </a:spcAft>
              <a:buClr>
                <a:schemeClr val="dk1"/>
              </a:buClr>
              <a:buSzPts val="2520"/>
              <a:buNone/>
            </a:pPr>
            <a:endParaRPr/>
          </a:p>
        </p:txBody>
      </p:sp>
      <p:pic>
        <p:nvPicPr>
          <p:cNvPr id="702" name="Google Shape;702;p60" descr="A close up of a clock&#10;&#10;Description generated with high confidence"/>
          <p:cNvPicPr preferRelativeResize="0"/>
          <p:nvPr/>
        </p:nvPicPr>
        <p:blipFill rotWithShape="1">
          <a:blip r:embed="rId3">
            <a:alphaModFix/>
          </a:blip>
          <a:srcRect/>
          <a:stretch/>
        </p:blipFill>
        <p:spPr>
          <a:xfrm>
            <a:off x="5799457" y="2027362"/>
            <a:ext cx="6098869" cy="2174960"/>
          </a:xfrm>
          <a:prstGeom prst="rect">
            <a:avLst/>
          </a:prstGeom>
          <a:noFill/>
          <a:ln>
            <a:noFill/>
          </a:ln>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1"/>
          <p:cNvSpPr txBox="1">
            <a:spLocks noGrp="1"/>
          </p:cNvSpPr>
          <p:nvPr>
            <p:ph type="title"/>
          </p:nvPr>
        </p:nvSpPr>
        <p:spPr>
          <a:xfrm>
            <a:off x="588263" y="457200"/>
            <a:ext cx="1101852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b="1"/>
              <a:t>Hadamard, I choose you!</a:t>
            </a:r>
            <a:endParaRPr/>
          </a:p>
          <a:p>
            <a:pPr marL="0" lvl="0" indent="0" algn="l" rtl="0">
              <a:lnSpc>
                <a:spcPct val="100000"/>
              </a:lnSpc>
              <a:spcBef>
                <a:spcPts val="0"/>
              </a:spcBef>
              <a:spcAft>
                <a:spcPts val="0"/>
              </a:spcAft>
              <a:buClr>
                <a:schemeClr val="dk1"/>
              </a:buClr>
              <a:buSzPts val="3600"/>
              <a:buFont typeface="Quattrocento Sans"/>
              <a:buNone/>
            </a:pPr>
            <a:endParaRPr/>
          </a:p>
        </p:txBody>
      </p:sp>
      <p:sp>
        <p:nvSpPr>
          <p:cNvPr id="708" name="Google Shape;708;p61"/>
          <p:cNvSpPr txBox="1">
            <a:spLocks noGrp="1"/>
          </p:cNvSpPr>
          <p:nvPr>
            <p:ph type="body" idx="1"/>
          </p:nvPr>
        </p:nvSpPr>
        <p:spPr>
          <a:xfrm>
            <a:off x="1003924" y="2248562"/>
            <a:ext cx="4077014" cy="1292662"/>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520"/>
              <a:buNone/>
            </a:pPr>
            <a:r>
              <a:rPr lang="en-US">
                <a:latin typeface="Quattrocento Sans"/>
                <a:ea typeface="Quattrocento Sans"/>
                <a:cs typeface="Quattrocento Sans"/>
                <a:sym typeface="Quattrocento Sans"/>
              </a:rPr>
              <a:t>So, this is what your opponent will do if quantum in nature</a:t>
            </a:r>
            <a:endParaRPr/>
          </a:p>
        </p:txBody>
      </p:sp>
      <p:pic>
        <p:nvPicPr>
          <p:cNvPr id="709" name="Google Shape;709;p61" descr="A close up of a clock&#10;&#10;Description generated with high confidence"/>
          <p:cNvPicPr preferRelativeResize="0"/>
          <p:nvPr/>
        </p:nvPicPr>
        <p:blipFill rotWithShape="1">
          <a:blip r:embed="rId3">
            <a:alphaModFix/>
          </a:blip>
          <a:srcRect/>
          <a:stretch/>
        </p:blipFill>
        <p:spPr>
          <a:xfrm>
            <a:off x="5264324" y="2016364"/>
            <a:ext cx="6339735" cy="2261600"/>
          </a:xfrm>
          <a:prstGeom prst="rect">
            <a:avLst/>
          </a:prstGeom>
          <a:noFill/>
          <a:ln>
            <a:noFill/>
          </a:ln>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774"/>
        <p:cNvGrpSpPr/>
        <p:nvPr/>
      </p:nvGrpSpPr>
      <p:grpSpPr>
        <a:xfrm>
          <a:off x="0" y="0"/>
          <a:ext cx="0" cy="0"/>
          <a:chOff x="0" y="0"/>
          <a:chExt cx="0" cy="0"/>
        </a:xfrm>
      </p:grpSpPr>
      <p:sp>
        <p:nvSpPr>
          <p:cNvPr id="775" name="Google Shape;775;p70"/>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lt1"/>
              </a:buClr>
              <a:buSzPts val="3600"/>
              <a:buFont typeface="Quattrocento Sans"/>
              <a:buNone/>
            </a:pPr>
            <a:r>
              <a:rPr lang="en-US"/>
              <a:t>What is QDK?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792"/>
        <p:cNvGrpSpPr/>
        <p:nvPr/>
      </p:nvGrpSpPr>
      <p:grpSpPr>
        <a:xfrm>
          <a:off x="0" y="0"/>
          <a:ext cx="0" cy="0"/>
          <a:chOff x="0" y="0"/>
          <a:chExt cx="0" cy="0"/>
        </a:xfrm>
      </p:grpSpPr>
      <p:sp>
        <p:nvSpPr>
          <p:cNvPr id="793" name="Google Shape;793;p73"/>
          <p:cNvSpPr txBox="1">
            <a:spLocks noGrp="1"/>
          </p:cNvSpPr>
          <p:nvPr>
            <p:ph type="title"/>
          </p:nvPr>
        </p:nvSpPr>
        <p:spPr>
          <a:xfrm>
            <a:off x="584200" y="2025650"/>
            <a:ext cx="4161981" cy="1107996"/>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lt1"/>
              </a:buClr>
              <a:buSzPts val="1979"/>
              <a:buFont typeface="Quattrocento Sans"/>
              <a:buNone/>
            </a:pPr>
            <a:r>
              <a:rPr lang="en-US" sz="1979"/>
              <a:t>Q# is a domain specific programming language built by Microsoft from the ground up to interact with the current and future quantum hardware. </a:t>
            </a:r>
            <a:br>
              <a:rPr lang="en-US" sz="1260"/>
            </a:br>
            <a:endParaRPr sz="1260"/>
          </a:p>
        </p:txBody>
      </p:sp>
      <p:sp>
        <p:nvSpPr>
          <p:cNvPr id="794" name="Google Shape;794;p73"/>
          <p:cNvSpPr txBox="1">
            <a:spLocks noGrp="1"/>
          </p:cNvSpPr>
          <p:nvPr>
            <p:ph type="body" idx="1"/>
          </p:nvPr>
        </p:nvSpPr>
        <p:spPr>
          <a:xfrm>
            <a:off x="584200" y="3535541"/>
            <a:ext cx="4162425" cy="123110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lt1"/>
              </a:buClr>
              <a:buSzPts val="1800"/>
              <a:buNone/>
            </a:pPr>
            <a:r>
              <a:rPr lang="en-US" dirty="0">
                <a:latin typeface="Quattrocento Sans"/>
                <a:ea typeface="Quattrocento Sans"/>
                <a:cs typeface="Quattrocento Sans"/>
                <a:sym typeface="Quattrocento Sans"/>
              </a:rPr>
              <a:t>If you're familiar with either C# or F#, you will find Q# familiar to work with as it borrows heavily from those</a:t>
            </a:r>
            <a:endParaRPr dirty="0"/>
          </a:p>
        </p:txBody>
      </p:sp>
      <p:pic>
        <p:nvPicPr>
          <p:cNvPr id="795" name="Google Shape;795;p73" descr="A close up of a sign&#10;&#10;Description generated with high confidence"/>
          <p:cNvPicPr preferRelativeResize="0"/>
          <p:nvPr/>
        </p:nvPicPr>
        <p:blipFill rotWithShape="1">
          <a:blip r:embed="rId3">
            <a:alphaModFix/>
          </a:blip>
          <a:srcRect/>
          <a:stretch/>
        </p:blipFill>
        <p:spPr>
          <a:xfrm>
            <a:off x="5334000" y="1714500"/>
            <a:ext cx="6858000" cy="3429000"/>
          </a:xfrm>
          <a:prstGeom prst="rect">
            <a:avLst/>
          </a:prstGeom>
          <a:noFill/>
          <a:ln>
            <a:noFill/>
          </a:ln>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txBox="1">
            <a:spLocks noGrp="1"/>
          </p:cNvSpPr>
          <p:nvPr>
            <p:ph type="title"/>
          </p:nvPr>
        </p:nvSpPr>
        <p:spPr>
          <a:xfrm>
            <a:off x="584200" y="3962400"/>
            <a:ext cx="10995736" cy="553998"/>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1A1A1A"/>
              </a:buClr>
              <a:buSzPts val="3600"/>
              <a:buFont typeface="Quattrocento Sans"/>
              <a:buNone/>
            </a:pPr>
            <a:r>
              <a:rPr lang="en-US" dirty="0"/>
              <a:t>Introduction to QDK and hands-on code</a:t>
            </a:r>
            <a:endParaRPr dirty="0"/>
          </a:p>
        </p:txBody>
      </p:sp>
      <p:sp>
        <p:nvSpPr>
          <p:cNvPr id="115" name="Google Shape;115;p2"/>
          <p:cNvSpPr txBox="1">
            <a:spLocks noGrp="1"/>
          </p:cNvSpPr>
          <p:nvPr>
            <p:ph type="body" idx="1"/>
          </p:nvPr>
        </p:nvSpPr>
        <p:spPr>
          <a:xfrm>
            <a:off x="584200" y="4630541"/>
            <a:ext cx="11025188" cy="30777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1A1A1A"/>
              </a:buClr>
              <a:buSzPts val="1800"/>
              <a:buNone/>
            </a:pPr>
            <a:r>
              <a:rPr lang="en-IN" dirty="0"/>
              <a:t>Pallavi Agrawal</a:t>
            </a:r>
            <a:endParaRPr dirty="0"/>
          </a:p>
        </p:txBody>
      </p:sp>
      <p:pic>
        <p:nvPicPr>
          <p:cNvPr id="116" name="Google Shape;116;p2"/>
          <p:cNvPicPr preferRelativeResize="0"/>
          <p:nvPr/>
        </p:nvPicPr>
        <p:blipFill>
          <a:blip r:embed="rId3"/>
          <a:srcRect/>
          <a:stretch/>
        </p:blipFill>
        <p:spPr>
          <a:xfrm>
            <a:off x="9468737" y="3432233"/>
            <a:ext cx="2139063" cy="2396616"/>
          </a:xfrm>
          <a:prstGeom prst="ellipse">
            <a:avLst/>
          </a:prstGeom>
          <a:ln w="28575" cap="rnd">
            <a:solidFill>
              <a:srgbClr val="333333"/>
            </a:solidFill>
          </a:ln>
          <a:effectLst/>
          <a:scene3d>
            <a:camera prst="orthographicFront"/>
            <a:lightRig rig="contrasting" dir="t">
              <a:rot lat="0" lon="0" rev="3000000"/>
            </a:lightRig>
          </a:scene3d>
          <a:sp3d contourW="7620" prstMaterial="matte">
            <a:contourClr>
              <a:srgbClr val="333333"/>
            </a:contourClr>
          </a:sp3d>
        </p:spPr>
      </p:pic>
    </p:spTree>
    <p:extLst>
      <p:ext uri="{BB962C8B-B14F-4D97-AF65-F5344CB8AC3E}">
        <p14:creationId xmlns:p14="http://schemas.microsoft.com/office/powerpoint/2010/main" val="339455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71"/>
          <p:cNvSpPr txBox="1">
            <a:spLocks noGrp="1"/>
          </p:cNvSpPr>
          <p:nvPr>
            <p:ph type="title"/>
          </p:nvPr>
        </p:nvSpPr>
        <p:spPr>
          <a:xfrm>
            <a:off x="584200" y="457200"/>
            <a:ext cx="8180638" cy="618623"/>
          </a:xfrm>
          <a:prstGeom prst="rect">
            <a:avLst/>
          </a:prstGeom>
          <a:noFill/>
          <a:ln>
            <a:noFill/>
          </a:ln>
        </p:spPr>
        <p:txBody>
          <a:bodyPr spcFirstLastPara="1" wrap="square" lIns="0" tIns="64000" rIns="0" bIns="0" anchor="t" anchorCtr="0">
            <a:spAutoFit/>
          </a:bodyPr>
          <a:lstStyle/>
          <a:p>
            <a:pPr marL="0" lvl="0" indent="0" algn="l" rtl="0">
              <a:lnSpc>
                <a:spcPct val="100000"/>
              </a:lnSpc>
              <a:spcBef>
                <a:spcPts val="0"/>
              </a:spcBef>
              <a:spcAft>
                <a:spcPts val="0"/>
              </a:spcAft>
              <a:buClr>
                <a:schemeClr val="lt1"/>
              </a:buClr>
              <a:buSzPts val="3600"/>
              <a:buFont typeface="Quattrocento Sans"/>
              <a:buNone/>
            </a:pPr>
            <a:r>
              <a:rPr lang="en-US" sz="3600" b="1" dirty="0"/>
              <a:t>Microsoft's Quantum Development Kit</a:t>
            </a:r>
            <a:endParaRPr sz="3600" b="1" dirty="0"/>
          </a:p>
        </p:txBody>
      </p:sp>
      <p:sp>
        <p:nvSpPr>
          <p:cNvPr id="781" name="Google Shape;781;p71"/>
          <p:cNvSpPr txBox="1"/>
          <p:nvPr/>
        </p:nvSpPr>
        <p:spPr>
          <a:xfrm>
            <a:off x="535357" y="1099029"/>
            <a:ext cx="10436266" cy="738664"/>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400" dirty="0">
                <a:solidFill>
                  <a:schemeClr val="lt1"/>
                </a:solidFill>
                <a:latin typeface="Quattrocento Sans"/>
                <a:ea typeface="Quattrocento Sans"/>
                <a:cs typeface="Quattrocento Sans"/>
                <a:sym typeface="Quattrocento Sans"/>
              </a:rPr>
              <a:t>The QDK comprises a wide range of tools which give developers everything they need to start writing quantum programs</a:t>
            </a:r>
            <a:endParaRPr sz="2400" dirty="0">
              <a:solidFill>
                <a:schemeClr val="lt1"/>
              </a:solidFill>
              <a:latin typeface="Quattrocento Sans"/>
              <a:ea typeface="Quattrocento Sans"/>
              <a:cs typeface="Quattrocento Sans"/>
              <a:sym typeface="Quattrocento Sans"/>
            </a:endParaRPr>
          </a:p>
        </p:txBody>
      </p:sp>
      <p:pic>
        <p:nvPicPr>
          <p:cNvPr id="782" name="Google Shape;782;p71" descr="A close up of a logo&#10;&#10;Description generated with very high confidence"/>
          <p:cNvPicPr preferRelativeResize="0"/>
          <p:nvPr/>
        </p:nvPicPr>
        <p:blipFill rotWithShape="1">
          <a:blip r:embed="rId3">
            <a:alphaModFix/>
          </a:blip>
          <a:srcRect/>
          <a:stretch/>
        </p:blipFill>
        <p:spPr>
          <a:xfrm>
            <a:off x="8236121" y="3429000"/>
            <a:ext cx="3314178" cy="3324616"/>
          </a:xfrm>
          <a:prstGeom prst="rect">
            <a:avLst/>
          </a:prstGeom>
          <a:noFill/>
          <a:ln>
            <a:noFill/>
          </a:ln>
        </p:spPr>
      </p:pic>
      <p:sp>
        <p:nvSpPr>
          <p:cNvPr id="783" name="Google Shape;783;p71"/>
          <p:cNvSpPr txBox="1"/>
          <p:nvPr/>
        </p:nvSpPr>
        <p:spPr>
          <a:xfrm>
            <a:off x="584287" y="1983026"/>
            <a:ext cx="9308923" cy="252376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lt1"/>
              </a:buClr>
              <a:buSzPts val="2400"/>
              <a:buFont typeface="Arial"/>
              <a:buChar char="•"/>
            </a:pPr>
            <a:r>
              <a:rPr lang="en-US" sz="2400" dirty="0">
                <a:solidFill>
                  <a:schemeClr val="lt1"/>
                </a:solidFill>
                <a:latin typeface="Quattrocento Sans"/>
                <a:ea typeface="Quattrocento Sans"/>
                <a:cs typeface="Quattrocento Sans"/>
                <a:sym typeface="Quattrocento Sans"/>
              </a:rPr>
              <a:t>the </a:t>
            </a:r>
            <a:r>
              <a:rPr lang="en-US" sz="2400" i="1" dirty="0">
                <a:solidFill>
                  <a:schemeClr val="lt1"/>
                </a:solidFill>
                <a:latin typeface="Quattrocento Sans"/>
                <a:ea typeface="Quattrocento Sans"/>
                <a:cs typeface="Quattrocento Sans"/>
                <a:sym typeface="Quattrocento Sans"/>
              </a:rPr>
              <a:t>Q# libraries</a:t>
            </a:r>
            <a:endParaRPr sz="2400" dirty="0">
              <a:solidFill>
                <a:schemeClr val="lt1"/>
              </a:solidFill>
              <a:latin typeface="Quattrocento Sans"/>
              <a:ea typeface="Quattrocento Sans"/>
              <a:cs typeface="Quattrocento Sans"/>
              <a:sym typeface="Quattrocento Sans"/>
            </a:endParaRPr>
          </a:p>
          <a:p>
            <a:pPr marL="342900" indent="-342900">
              <a:buFont typeface="Arial" panose="020B0604020202020204" pitchFamily="34" charset="0"/>
              <a:buChar char="•"/>
            </a:pPr>
            <a:r>
              <a:rPr lang="en-IN" sz="2400" dirty="0"/>
              <a:t>The </a:t>
            </a:r>
            <a:r>
              <a:rPr lang="en-IN" sz="2400" i="1" dirty="0"/>
              <a:t>Q# libraries</a:t>
            </a:r>
            <a:r>
              <a:rPr lang="en-IN" sz="2400" dirty="0"/>
              <a:t>, </a:t>
            </a:r>
          </a:p>
          <a:p>
            <a:pPr marL="342900" indent="-342900">
              <a:buFont typeface="Arial" panose="020B0604020202020204" pitchFamily="34" charset="0"/>
              <a:buChar char="•"/>
            </a:pPr>
            <a:r>
              <a:rPr lang="en-IN" sz="2400" dirty="0"/>
              <a:t>Various </a:t>
            </a:r>
            <a:r>
              <a:rPr lang="en-IN" sz="2400" i="1" dirty="0"/>
              <a:t>target machines</a:t>
            </a:r>
            <a:r>
              <a:rPr lang="en-IN" sz="2400" dirty="0"/>
              <a:t> on which Q# programs can be run</a:t>
            </a:r>
          </a:p>
          <a:p>
            <a:pPr marL="342900" indent="-342900">
              <a:buFont typeface="Arial" panose="020B0604020202020204" pitchFamily="34" charset="0"/>
              <a:buChar char="•"/>
            </a:pPr>
            <a:r>
              <a:rPr lang="en-IN" sz="2400" i="1" dirty="0"/>
              <a:t>Tools</a:t>
            </a:r>
            <a:r>
              <a:rPr lang="en-IN" sz="2400" dirty="0"/>
              <a:t> for making work with Q# as seamless as possible</a:t>
            </a:r>
          </a:p>
          <a:p>
            <a:pPr marL="342900" indent="-342900">
              <a:buFont typeface="Arial" panose="020B0604020202020204" pitchFamily="34" charset="0"/>
              <a:buChar char="•"/>
            </a:pPr>
            <a:r>
              <a:rPr lang="en-IN" sz="2400" i="1" dirty="0"/>
              <a:t>API documentation</a:t>
            </a:r>
            <a:r>
              <a:rPr lang="en-IN" sz="2400" dirty="0"/>
              <a:t> for pairing Q# with classical host languages such as Python and C#</a:t>
            </a:r>
          </a:p>
          <a:p>
            <a:pPr marL="0" marR="0" lvl="0" indent="0" algn="l" rtl="0">
              <a:spcBef>
                <a:spcPts val="0"/>
              </a:spcBef>
              <a:spcAft>
                <a:spcPts val="0"/>
              </a:spcAft>
              <a:buNone/>
            </a:pPr>
            <a:endParaRPr sz="2000" dirty="0">
              <a:solidFill>
                <a:schemeClr val="lt1"/>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812"/>
        <p:cNvGrpSpPr/>
        <p:nvPr/>
      </p:nvGrpSpPr>
      <p:grpSpPr>
        <a:xfrm>
          <a:off x="0" y="0"/>
          <a:ext cx="0" cy="0"/>
          <a:chOff x="0" y="0"/>
          <a:chExt cx="0" cy="0"/>
        </a:xfrm>
      </p:grpSpPr>
      <p:sp>
        <p:nvSpPr>
          <p:cNvPr id="813" name="Google Shape;813;p76"/>
          <p:cNvSpPr txBox="1">
            <a:spLocks noGrp="1"/>
          </p:cNvSpPr>
          <p:nvPr>
            <p:ph type="title"/>
          </p:nvPr>
        </p:nvSpPr>
        <p:spPr>
          <a:xfrm>
            <a:off x="473441" y="457200"/>
            <a:ext cx="11133342"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lt1"/>
              </a:buClr>
              <a:buSzPts val="3600"/>
              <a:buFont typeface="Quattrocento Sans"/>
              <a:buNone/>
            </a:pPr>
            <a:r>
              <a:rPr lang="en-US"/>
              <a:t>So what is Microsoft Quantum Katas?</a:t>
            </a:r>
            <a:endParaRPr/>
          </a:p>
        </p:txBody>
      </p:sp>
      <p:sp>
        <p:nvSpPr>
          <p:cNvPr id="814" name="Google Shape;814;p76"/>
          <p:cNvSpPr txBox="1"/>
          <p:nvPr/>
        </p:nvSpPr>
        <p:spPr>
          <a:xfrm>
            <a:off x="472728" y="1412179"/>
            <a:ext cx="11219142" cy="3016210"/>
          </a:xfrm>
          <a:prstGeom prst="rect">
            <a:avLst/>
          </a:prstGeom>
          <a:noFill/>
          <a:ln>
            <a:noFill/>
          </a:ln>
        </p:spPr>
        <p:txBody>
          <a:bodyPr spcFirstLastPara="1" wrap="square" lIns="0" tIns="0" rIns="0" bIns="0" anchor="t" anchorCtr="0">
            <a:spAutoFit/>
          </a:bodyPr>
          <a:lstStyle/>
          <a:p>
            <a:pPr marL="342900" marR="0" lvl="0" indent="-342900" algn="l" rtl="0">
              <a:spcBef>
                <a:spcPts val="0"/>
              </a:spcBef>
              <a:spcAft>
                <a:spcPts val="0"/>
              </a:spcAft>
              <a:buClr>
                <a:schemeClr val="lt1"/>
              </a:buClr>
              <a:buSzPts val="2800"/>
              <a:buFont typeface="Noto Sans Symbols"/>
              <a:buChar char="❑"/>
            </a:pPr>
            <a:r>
              <a:rPr lang="en-US" sz="2800" dirty="0">
                <a:solidFill>
                  <a:schemeClr val="lt1"/>
                </a:solidFill>
                <a:latin typeface="Quattrocento Sans"/>
                <a:ea typeface="Quattrocento Sans"/>
                <a:cs typeface="Quattrocento Sans"/>
                <a:sym typeface="Quattrocento Sans"/>
              </a:rPr>
              <a:t>The Microsoft Quantum Katas are a series of self-paced tutorials aimed at teaching elements of quantum computing and Q# programming at the same time. </a:t>
            </a:r>
            <a:endParaRPr sz="2800" dirty="0">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2800" dirty="0">
              <a:solidFill>
                <a:schemeClr val="lt1"/>
              </a:solidFill>
              <a:latin typeface="Quattrocento Sans"/>
              <a:ea typeface="Quattrocento Sans"/>
              <a:cs typeface="Quattrocento Sans"/>
              <a:sym typeface="Quattrocento Sans"/>
            </a:endParaRPr>
          </a:p>
          <a:p>
            <a:pPr marL="342900" marR="0" lvl="0" indent="-165100" algn="l" rtl="0">
              <a:spcBef>
                <a:spcPts val="0"/>
              </a:spcBef>
              <a:spcAft>
                <a:spcPts val="0"/>
              </a:spcAft>
              <a:buClr>
                <a:schemeClr val="lt1"/>
              </a:buClr>
              <a:buSzPts val="2800"/>
              <a:buFont typeface="Noto Sans Symbols"/>
              <a:buNone/>
            </a:pPr>
            <a:endParaRPr sz="2800" dirty="0">
              <a:solidFill>
                <a:schemeClr val="lt1"/>
              </a:solidFill>
              <a:latin typeface="Quattrocento Sans"/>
              <a:ea typeface="Quattrocento Sans"/>
              <a:cs typeface="Quattrocento Sans"/>
              <a:sym typeface="Quattrocento Sans"/>
            </a:endParaRPr>
          </a:p>
          <a:p>
            <a:pPr marL="342900" marR="0" lvl="0" indent="-342900" algn="l" rtl="0">
              <a:spcBef>
                <a:spcPts val="0"/>
              </a:spcBef>
              <a:spcAft>
                <a:spcPts val="0"/>
              </a:spcAft>
              <a:buClr>
                <a:schemeClr val="lt1"/>
              </a:buClr>
              <a:buSzPts val="2800"/>
              <a:buFont typeface="Noto Sans Symbols"/>
              <a:buChar char="❑"/>
            </a:pPr>
            <a:r>
              <a:rPr lang="en-US" sz="2800" dirty="0">
                <a:solidFill>
                  <a:schemeClr val="lt1"/>
                </a:solidFill>
                <a:latin typeface="Quattrocento Sans"/>
                <a:ea typeface="Quattrocento Sans"/>
                <a:cs typeface="Quattrocento Sans"/>
                <a:sym typeface="Quattrocento Sans"/>
              </a:rPr>
              <a:t>A testing framework validates your solutions, providing real-time feedback.</a:t>
            </a:r>
            <a:endParaRPr sz="2800" dirty="0">
              <a:solidFill>
                <a:schemeClr val="lt1"/>
              </a:solidFill>
              <a:latin typeface="Quattrocento Sans"/>
              <a:ea typeface="Quattrocento Sans"/>
              <a:cs typeface="Quattrocento Sans"/>
              <a:sym typeface="Quattrocento Sans"/>
            </a:endParaRPr>
          </a:p>
        </p:txBody>
      </p:sp>
      <p:sp>
        <p:nvSpPr>
          <p:cNvPr id="815" name="Google Shape;815;p76"/>
          <p:cNvSpPr txBox="1"/>
          <p:nvPr/>
        </p:nvSpPr>
        <p:spPr>
          <a:xfrm>
            <a:off x="2266538" y="5960943"/>
            <a:ext cx="6928978"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600">
                <a:solidFill>
                  <a:srgbClr val="FFFF00"/>
                </a:solidFill>
                <a:latin typeface="Quattrocento Sans"/>
                <a:ea typeface="Quattrocento Sans"/>
                <a:cs typeface="Quattrocento Sans"/>
                <a:sym typeface="Quattrocento Sans"/>
              </a:rPr>
              <a:t>https://github.com/Microsoft/QuantumKatas</a:t>
            </a:r>
            <a:endParaRPr sz="2600">
              <a:solidFill>
                <a:srgbClr val="FFFF00"/>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801" name="Google Shape;801;p74" descr="A picture containing drawing&#10;&#10;Description generated with very high confidence"/>
          <p:cNvPicPr preferRelativeResize="0"/>
          <p:nvPr/>
        </p:nvPicPr>
        <p:blipFill rotWithShape="1">
          <a:blip r:embed="rId3">
            <a:alphaModFix/>
          </a:blip>
          <a:srcRect/>
          <a:stretch/>
        </p:blipFill>
        <p:spPr>
          <a:xfrm>
            <a:off x="1372801" y="2818763"/>
            <a:ext cx="9004127" cy="1417791"/>
          </a:xfrm>
          <a:prstGeom prst="rect">
            <a:avLst/>
          </a:prstGeom>
          <a:noFill/>
          <a:ln>
            <a:noFill/>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txBox="1">
            <a:spLocks noGrp="1"/>
          </p:cNvSpPr>
          <p:nvPr>
            <p:ph type="title"/>
          </p:nvPr>
        </p:nvSpPr>
        <p:spPr>
          <a:xfrm>
            <a:off x="584200" y="3962400"/>
            <a:ext cx="10995736" cy="553998"/>
          </a:xfrm>
          <a:prstGeom prst="rect">
            <a:avLst/>
          </a:prstGeom>
          <a:noFill/>
          <a:ln>
            <a:noFill/>
          </a:ln>
          <a:effectLst/>
        </p:spPr>
        <p:txBody>
          <a:bodyPr spcFirstLastPara="1" wrap="square" lIns="0" tIns="0" rIns="0" bIns="0" anchor="b" anchorCtr="0">
            <a:spAutoFit/>
          </a:bodyPr>
          <a:lstStyle/>
          <a:p>
            <a:pPr marL="0" lvl="0" indent="0" algn="l" rtl="0">
              <a:lnSpc>
                <a:spcPct val="100000"/>
              </a:lnSpc>
              <a:spcBef>
                <a:spcPts val="0"/>
              </a:spcBef>
              <a:spcAft>
                <a:spcPts val="0"/>
              </a:spcAft>
              <a:buClr>
                <a:srgbClr val="1A1A1A"/>
              </a:buClr>
              <a:buSzPts val="3600"/>
              <a:buFont typeface="Quattrocento Sans"/>
              <a:buNone/>
            </a:pPr>
            <a:r>
              <a:rPr lang="en-US" dirty="0"/>
              <a:t>Introduction to Q#</a:t>
            </a:r>
            <a:endParaRPr dirty="0"/>
          </a:p>
        </p:txBody>
      </p:sp>
      <p:sp>
        <p:nvSpPr>
          <p:cNvPr id="115" name="Google Shape;115;p2"/>
          <p:cNvSpPr txBox="1">
            <a:spLocks noGrp="1"/>
          </p:cNvSpPr>
          <p:nvPr>
            <p:ph type="body" idx="1"/>
          </p:nvPr>
        </p:nvSpPr>
        <p:spPr>
          <a:xfrm>
            <a:off x="584200" y="4630541"/>
            <a:ext cx="11025188" cy="30777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1A1A1A"/>
              </a:buClr>
              <a:buSzPts val="1800"/>
              <a:buNone/>
            </a:pPr>
            <a:r>
              <a:rPr lang="en-IN" dirty="0"/>
              <a:t>Rohit </a:t>
            </a:r>
            <a:r>
              <a:rPr lang="en-IN" dirty="0" err="1"/>
              <a:t>Ashiwal</a:t>
            </a:r>
            <a:endParaRPr dirty="0"/>
          </a:p>
        </p:txBody>
      </p:sp>
      <p:pic>
        <p:nvPicPr>
          <p:cNvPr id="7" name="Picture 6">
            <a:extLst>
              <a:ext uri="{FF2B5EF4-FFF2-40B4-BE49-F238E27FC236}">
                <a16:creationId xmlns:a16="http://schemas.microsoft.com/office/drawing/2014/main" id="{C606B05D-6326-4AC4-9928-EB33EB75955D}"/>
              </a:ext>
            </a:extLst>
          </p:cNvPr>
          <p:cNvPicPr>
            <a:picLocks noChangeAspect="1"/>
          </p:cNvPicPr>
          <p:nvPr/>
        </p:nvPicPr>
        <p:blipFill>
          <a:blip r:embed="rId3"/>
          <a:stretch>
            <a:fillRect/>
          </a:stretch>
        </p:blipFill>
        <p:spPr>
          <a:xfrm>
            <a:off x="8855400" y="3608961"/>
            <a:ext cx="2821538" cy="2803096"/>
          </a:xfrm>
          <a:prstGeom prst="ellipse">
            <a:avLst/>
          </a:prstGeom>
          <a:ln w="28575"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1935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8"/>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Classical Computing</a:t>
            </a:r>
            <a:endParaRPr/>
          </a:p>
        </p:txBody>
      </p:sp>
      <p:pic>
        <p:nvPicPr>
          <p:cNvPr id="199" name="Google Shape;199;p8" descr="Image result for binary bits gif"/>
          <p:cNvPicPr preferRelativeResize="0"/>
          <p:nvPr/>
        </p:nvPicPr>
        <p:blipFill rotWithShape="1">
          <a:blip r:embed="rId3">
            <a:alphaModFix/>
          </a:blip>
          <a:srcRect/>
          <a:stretch/>
        </p:blipFill>
        <p:spPr>
          <a:xfrm>
            <a:off x="5680969" y="2010955"/>
            <a:ext cx="6241865" cy="3507928"/>
          </a:xfrm>
          <a:prstGeom prst="rect">
            <a:avLst/>
          </a:prstGeom>
          <a:noFill/>
          <a:ln>
            <a:noFill/>
          </a:ln>
        </p:spPr>
      </p:pic>
      <p:pic>
        <p:nvPicPr>
          <p:cNvPr id="200" name="Google Shape;200;p8" descr="Image result for computer gif"/>
          <p:cNvPicPr preferRelativeResize="0"/>
          <p:nvPr/>
        </p:nvPicPr>
        <p:blipFill rotWithShape="1">
          <a:blip r:embed="rId4">
            <a:alphaModFix/>
          </a:blip>
          <a:srcRect/>
          <a:stretch/>
        </p:blipFill>
        <p:spPr>
          <a:xfrm>
            <a:off x="269168" y="2009045"/>
            <a:ext cx="4677237" cy="3507928"/>
          </a:xfrm>
          <a:prstGeom prst="rect">
            <a:avLst/>
          </a:prstGeom>
          <a:noFill/>
          <a:ln>
            <a:noFill/>
          </a:ln>
        </p:spPr>
      </p:pic>
      <p:sp>
        <p:nvSpPr>
          <p:cNvPr id="201" name="Google Shape;201;p8"/>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Classical Computers</a:t>
            </a:r>
            <a:endParaRPr sz="4800" b="0" cap="none">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9"/>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Classical Computing</a:t>
            </a:r>
            <a:endParaRPr/>
          </a:p>
        </p:txBody>
      </p:sp>
      <p:sp>
        <p:nvSpPr>
          <p:cNvPr id="207" name="Google Shape;207;p9"/>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End of Moore’s Law</a:t>
            </a:r>
            <a:endParaRPr sz="4800" b="0" cap="none">
              <a:solidFill>
                <a:schemeClr val="accent1"/>
              </a:solidFill>
              <a:latin typeface="Quattrocento Sans"/>
              <a:ea typeface="Quattrocento Sans"/>
              <a:cs typeface="Quattrocento Sans"/>
              <a:sym typeface="Quattrocento Sans"/>
            </a:endParaRPr>
          </a:p>
        </p:txBody>
      </p:sp>
      <p:pic>
        <p:nvPicPr>
          <p:cNvPr id="208" name="Google Shape;208;p9" descr="Quantum Computers Explained – Limits of Human Technology quantum computer (literature subject) discover-quantum computer GIF"/>
          <p:cNvPicPr preferRelativeResize="0"/>
          <p:nvPr/>
        </p:nvPicPr>
        <p:blipFill rotWithShape="1">
          <a:blip r:embed="rId3">
            <a:alphaModFix/>
          </a:blip>
          <a:srcRect/>
          <a:stretch/>
        </p:blipFill>
        <p:spPr>
          <a:xfrm>
            <a:off x="2750345" y="2757462"/>
            <a:ext cx="6691310" cy="3769948"/>
          </a:xfrm>
          <a:prstGeom prst="rect">
            <a:avLst/>
          </a:prstGeom>
          <a:noFill/>
          <a:ln>
            <a:noFill/>
          </a:ln>
        </p:spPr>
      </p:pic>
      <p:sp>
        <p:nvSpPr>
          <p:cNvPr id="209" name="Google Shape;209;p9"/>
          <p:cNvSpPr/>
          <p:nvPr/>
        </p:nvSpPr>
        <p:spPr>
          <a:xfrm>
            <a:off x="3048000" y="1259158"/>
            <a:ext cx="6096000" cy="9071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65" b="1">
                <a:solidFill>
                  <a:srgbClr val="222222"/>
                </a:solidFill>
                <a:latin typeface="arial"/>
                <a:ea typeface="arial"/>
                <a:cs typeface="arial"/>
                <a:sym typeface="arial"/>
              </a:rPr>
              <a:t>Moore's Law</a:t>
            </a:r>
            <a:r>
              <a:rPr lang="en-US" sz="1765">
                <a:solidFill>
                  <a:srgbClr val="222222"/>
                </a:solidFill>
                <a:latin typeface="arial"/>
                <a:ea typeface="arial"/>
                <a:cs typeface="arial"/>
                <a:sym typeface="arial"/>
              </a:rPr>
              <a:t> states that the number of transistors on a microchip doubles about every two years, though the cost of computers is halved.</a:t>
            </a:r>
            <a:endParaRPr sz="1765">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2586</Words>
  <Application>Microsoft Office PowerPoint</Application>
  <PresentationFormat>Widescreen</PresentationFormat>
  <Paragraphs>340</Paragraphs>
  <Slides>78</Slides>
  <Notes>78</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Lato</vt:lpstr>
      <vt:lpstr>Raleway</vt:lpstr>
      <vt:lpstr>Quattrocento Sans</vt:lpstr>
      <vt:lpstr>Calibri</vt:lpstr>
      <vt:lpstr>Arial</vt:lpstr>
      <vt:lpstr>Arial</vt:lpstr>
      <vt:lpstr>Noto Sans Symbols</vt:lpstr>
      <vt:lpstr>Simple Light</vt:lpstr>
      <vt:lpstr>QPower Quantum Series</vt:lpstr>
      <vt:lpstr>Introduction to Quantum Computing</vt:lpstr>
      <vt:lpstr>Contents</vt:lpstr>
      <vt:lpstr>3rd Industrial Revolution</vt:lpstr>
      <vt:lpstr>Switches</vt:lpstr>
      <vt:lpstr>Understanding Classical Computers</vt:lpstr>
      <vt:lpstr>Diving into Classical Bits</vt:lpstr>
      <vt:lpstr>Classical Computing</vt:lpstr>
      <vt:lpstr>Classical Computing</vt:lpstr>
      <vt:lpstr>What is a Quantum Computer?</vt:lpstr>
      <vt:lpstr>Why is a Quantum Computer better?</vt:lpstr>
      <vt:lpstr>What is a Quantum Computer</vt:lpstr>
      <vt:lpstr>What are Qubits?</vt:lpstr>
      <vt:lpstr>Applications of  Quantum Computers</vt:lpstr>
      <vt:lpstr>Biochemical Simulations</vt:lpstr>
      <vt:lpstr>Biochemical Simulations</vt:lpstr>
      <vt:lpstr>Biochemical Simulations</vt:lpstr>
      <vt:lpstr>Machine Learning</vt:lpstr>
      <vt:lpstr>Dual Nature of Matter</vt:lpstr>
      <vt:lpstr>Dual Nature of Matter</vt:lpstr>
      <vt:lpstr>Double Slit Experiment: Case 1</vt:lpstr>
      <vt:lpstr>Wave Generator</vt:lpstr>
      <vt:lpstr>Wave Nature</vt:lpstr>
      <vt:lpstr>Dual Nature of Matter- electron</vt:lpstr>
      <vt:lpstr>What is Third Industrial Revolution?</vt:lpstr>
      <vt:lpstr>Need for a Quantum Computer and how they Work?</vt:lpstr>
      <vt:lpstr>Need for a Quantum Computer</vt:lpstr>
      <vt:lpstr>Quantum Supremacy and Dual Nature </vt:lpstr>
      <vt:lpstr>What is Quantum Supremacy?</vt:lpstr>
      <vt:lpstr>What is Dirac Notation?</vt:lpstr>
      <vt:lpstr>Quantum Information and Gates</vt:lpstr>
      <vt:lpstr>What is computing? </vt:lpstr>
      <vt:lpstr>What is computing? </vt:lpstr>
      <vt:lpstr>What is computing? </vt:lpstr>
      <vt:lpstr>Quantum…? Bits…?</vt:lpstr>
      <vt:lpstr>Bits! But...quantum?</vt:lpstr>
      <vt:lpstr>Ohhhh, quantum bits!</vt:lpstr>
      <vt:lpstr>Qubits</vt:lpstr>
      <vt:lpstr>Vectors and Vector Spaces</vt:lpstr>
      <vt:lpstr>Bloch sphere</vt:lpstr>
      <vt:lpstr>Wow! That’s quite a lot, you’re almost there!</vt:lpstr>
      <vt:lpstr>Inner product</vt:lpstr>
      <vt:lpstr>Looking at Schrödinger’s catto 🐈 </vt:lpstr>
      <vt:lpstr>Matrices and why they are important</vt:lpstr>
      <vt:lpstr>Gates</vt:lpstr>
      <vt:lpstr>Gates</vt:lpstr>
      <vt:lpstr>Classical and quantum gates </vt:lpstr>
      <vt:lpstr>Quantum gates </vt:lpstr>
      <vt:lpstr>Quantum gates </vt:lpstr>
      <vt:lpstr>Quantum gates </vt:lpstr>
      <vt:lpstr>Quantum gates </vt:lpstr>
      <vt:lpstr>Quantum gates </vt:lpstr>
      <vt:lpstr>What do they look like? </vt:lpstr>
      <vt:lpstr>Another easy and cute gate</vt:lpstr>
      <vt:lpstr>So, how many gates have we covered so far? </vt:lpstr>
      <vt:lpstr>So, how many gates have we covered so far?</vt:lpstr>
      <vt:lpstr>That’s wayyy too many gates to remember!</vt:lpstr>
      <vt:lpstr>Overview of  single qubit  gate operations </vt:lpstr>
      <vt:lpstr>What if I want to perform operations on multiple qubits?</vt:lpstr>
      <vt:lpstr>General control gate</vt:lpstr>
      <vt:lpstr>Toffoli Gate</vt:lpstr>
      <vt:lpstr>Heads or tails?</vt:lpstr>
      <vt:lpstr>Rules </vt:lpstr>
      <vt:lpstr>Finer details </vt:lpstr>
      <vt:lpstr>Finer details</vt:lpstr>
      <vt:lpstr>Finer details</vt:lpstr>
      <vt:lpstr>Classical opponent </vt:lpstr>
      <vt:lpstr>Quantum opponent</vt:lpstr>
      <vt:lpstr>How? </vt:lpstr>
      <vt:lpstr>An example </vt:lpstr>
      <vt:lpstr>Hadamard, I choose you! </vt:lpstr>
      <vt:lpstr>What is QDK?</vt:lpstr>
      <vt:lpstr>Q# is a domain specific programming language built by Microsoft from the ground up to interact with the current and future quantum hardware.  </vt:lpstr>
      <vt:lpstr>Introduction to QDK and hands-on code</vt:lpstr>
      <vt:lpstr>Microsoft's Quantum Development Kit</vt:lpstr>
      <vt:lpstr>So what is Microsoft Quantum Katas?</vt:lpstr>
      <vt:lpstr>PowerPoint Presentation</vt:lpstr>
      <vt:lpstr>Introduction to 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QPower Quantum Series</dc:title>
  <dc:creator>David Jensen</dc:creator>
  <cp:lastModifiedBy>pallavi agrawal</cp:lastModifiedBy>
  <cp:revision>8</cp:revision>
  <dcterms:created xsi:type="dcterms:W3CDTF">2019-03-28T18:40:02Z</dcterms:created>
  <dcterms:modified xsi:type="dcterms:W3CDTF">2020-05-15T04:05:09Z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599000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ies>
</file>